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66" r:id="rId3"/>
    <p:sldId id="267" r:id="rId4"/>
    <p:sldId id="280" r:id="rId5"/>
    <p:sldId id="281" r:id="rId6"/>
    <p:sldId id="268" r:id="rId7"/>
    <p:sldId id="269" r:id="rId8"/>
    <p:sldId id="270" r:id="rId9"/>
    <p:sldId id="283" r:id="rId10"/>
    <p:sldId id="2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9" d="100"/>
          <a:sy n="79" d="100"/>
        </p:scale>
        <p:origin x="77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jpg>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41BEDD-1499-4762-A062-A9AA63BFC74C}" type="datetimeFigureOut">
              <a:rPr lang="en-US" smtClean="0"/>
              <a:t>04-Sep-24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8CF6DF-0AA7-40A5-BDE0-7C484468D74B}" type="slidenum">
              <a:rPr lang="en-US" smtClean="0"/>
              <a:t>‹#›</a:t>
            </a:fld>
            <a:endParaRPr lang="en-US"/>
          </a:p>
        </p:txBody>
      </p:sp>
    </p:spTree>
    <p:extLst>
      <p:ext uri="{BB962C8B-B14F-4D97-AF65-F5344CB8AC3E}">
        <p14:creationId xmlns:p14="http://schemas.microsoft.com/office/powerpoint/2010/main" val="4106954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1380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0927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0E09C-737D-59EC-7939-FEC6F9FEA7DA}"/>
              </a:ext>
            </a:extLst>
          </p:cNvPr>
          <p:cNvSpPr>
            <a:spLocks noGrp="1"/>
          </p:cNvSpPr>
          <p:nvPr>
            <p:ph type="ctrTitle"/>
          </p:nvPr>
        </p:nvSpPr>
        <p:spPr>
          <a:xfrm>
            <a:off x="4362450" y="2520529"/>
            <a:ext cx="6972300" cy="1816942"/>
          </a:xfrm>
          <a:prstGeom prst="rect">
            <a:avLst/>
          </a:prstGeom>
        </p:spPr>
        <p:txBody>
          <a:bodyPr anchor="b"/>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11F332F-6BF7-213E-1EF9-B5519AFE4274}"/>
              </a:ext>
            </a:extLst>
          </p:cNvPr>
          <p:cNvSpPr>
            <a:spLocks noGrp="1"/>
          </p:cNvSpPr>
          <p:nvPr>
            <p:ph type="subTitle" idx="1"/>
          </p:nvPr>
        </p:nvSpPr>
        <p:spPr>
          <a:xfrm>
            <a:off x="4362450" y="4495800"/>
            <a:ext cx="6972300" cy="571500"/>
          </a:xfrm>
        </p:spPr>
        <p:txBody>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4" name="Picture 3">
            <a:extLst>
              <a:ext uri="{FF2B5EF4-FFF2-40B4-BE49-F238E27FC236}">
                <a16:creationId xmlns:a16="http://schemas.microsoft.com/office/drawing/2014/main" id="{47C11564-B6D2-229C-30F2-BA82FA4ED23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spTree>
    <p:extLst>
      <p:ext uri="{BB962C8B-B14F-4D97-AF65-F5344CB8AC3E}">
        <p14:creationId xmlns:p14="http://schemas.microsoft.com/office/powerpoint/2010/main" val="2678330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3AC98-4722-224A-ACD0-A28DC2CA403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64BFBD-D7DE-730A-197F-9AAD11041BB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B309ADED-85CD-B5B1-2ACA-F197CDA9D5F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sp>
        <p:nvSpPr>
          <p:cNvPr id="6" name="Date Placeholder 4">
            <a:extLst>
              <a:ext uri="{FF2B5EF4-FFF2-40B4-BE49-F238E27FC236}">
                <a16:creationId xmlns:a16="http://schemas.microsoft.com/office/drawing/2014/main" id="{8E4BCBBF-00ED-4D5F-A9D0-B3F48361AF43}"/>
              </a:ext>
            </a:extLst>
          </p:cNvPr>
          <p:cNvSpPr>
            <a:spLocks noGrp="1"/>
          </p:cNvSpPr>
          <p:nvPr>
            <p:ph type="dt" sz="half" idx="10"/>
          </p:nvPr>
        </p:nvSpPr>
        <p:spPr>
          <a:xfrm>
            <a:off x="838200" y="6453498"/>
            <a:ext cx="2743200" cy="240066"/>
          </a:xfrm>
          <a:prstGeom prst="rect">
            <a:avLst/>
          </a:prstGeom>
        </p:spPr>
        <p:txBody>
          <a:bodyPr/>
          <a:lstStyle>
            <a:lvl1pPr>
              <a:defRPr sz="1100" b="1"/>
            </a:lvl1pPr>
          </a:lstStyle>
          <a:p>
            <a:fld id="{9E8523FC-2C8C-4E0E-A0FD-9D92BF1DC25E}" type="datetimeFigureOut">
              <a:rPr lang="en-US" smtClean="0"/>
              <a:pPr/>
              <a:t>04-Sep-24</a:t>
            </a:fld>
            <a:endParaRPr lang="en-US"/>
          </a:p>
        </p:txBody>
      </p:sp>
    </p:spTree>
    <p:extLst>
      <p:ext uri="{BB962C8B-B14F-4D97-AF65-F5344CB8AC3E}">
        <p14:creationId xmlns:p14="http://schemas.microsoft.com/office/powerpoint/2010/main" val="1051622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C30731-D936-D302-39FF-7A886026C850}"/>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99C798-9D08-131C-D2C2-DC19B6EEB8D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E6710A15-1F13-232A-A982-970D9BBFFCA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spTree>
    <p:extLst>
      <p:ext uri="{BB962C8B-B14F-4D97-AF65-F5344CB8AC3E}">
        <p14:creationId xmlns:p14="http://schemas.microsoft.com/office/powerpoint/2010/main" val="2931751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CDD69-24F4-D7CB-E3F4-5783DFA95559}"/>
              </a:ext>
            </a:extLst>
          </p:cNvPr>
          <p:cNvSpPr>
            <a:spLocks noGrp="1"/>
          </p:cNvSpPr>
          <p:nvPr>
            <p:ph type="title"/>
          </p:nvPr>
        </p:nvSpPr>
        <p:spPr>
          <a:xfrm>
            <a:off x="1828800" y="365125"/>
            <a:ext cx="9525000" cy="1264321"/>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3CC22B77-92A8-9E55-6B87-38F2CAFD6156}"/>
              </a:ext>
            </a:extLst>
          </p:cNvPr>
          <p:cNvSpPr>
            <a:spLocks noGrp="1"/>
          </p:cNvSpPr>
          <p:nvPr>
            <p:ph idx="1"/>
          </p:nvPr>
        </p:nvSpPr>
        <p:spPr>
          <a:xfrm>
            <a:off x="1828800" y="1825625"/>
            <a:ext cx="9525000" cy="4150302"/>
          </a:xfrm>
        </p:spPr>
        <p:txBody>
          <a:bodyPr/>
          <a:lstStyle>
            <a:lvl1pPr marL="228600" indent="-228600">
              <a:buFont typeface="Wingdings" panose="05000000000000000000" pitchFamily="2" charset="2"/>
              <a:buChar char="§"/>
              <a:defRPr/>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C5C39080-65C6-7FCC-2095-2FBFE9C6E5F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pic>
        <p:nvPicPr>
          <p:cNvPr id="6" name="Picture 5">
            <a:extLst>
              <a:ext uri="{FF2B5EF4-FFF2-40B4-BE49-F238E27FC236}">
                <a16:creationId xmlns:a16="http://schemas.microsoft.com/office/drawing/2014/main" id="{1B9D38F0-243C-DC31-5BBF-DBB1414F5287}"/>
              </a:ext>
            </a:extLst>
          </p:cNvPr>
          <p:cNvPicPr>
            <a:picLocks noChangeAspect="1"/>
          </p:cNvPicPr>
          <p:nvPr userDrawn="1"/>
        </p:nvPicPr>
        <p:blipFill>
          <a:blip r:embed="rId3"/>
          <a:stretch>
            <a:fillRect/>
          </a:stretch>
        </p:blipFill>
        <p:spPr>
          <a:xfrm>
            <a:off x="0" y="5387213"/>
            <a:ext cx="1577477" cy="1470787"/>
          </a:xfrm>
          <a:prstGeom prst="rect">
            <a:avLst/>
          </a:prstGeom>
        </p:spPr>
      </p:pic>
    </p:spTree>
    <p:extLst>
      <p:ext uri="{BB962C8B-B14F-4D97-AF65-F5344CB8AC3E}">
        <p14:creationId xmlns:p14="http://schemas.microsoft.com/office/powerpoint/2010/main" val="3496929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39829-BFBD-4051-7F11-4B0CD41DF217}"/>
              </a:ext>
            </a:extLst>
          </p:cNvPr>
          <p:cNvSpPr>
            <a:spLocks noGrp="1"/>
          </p:cNvSpPr>
          <p:nvPr>
            <p:ph type="title"/>
          </p:nvPr>
        </p:nvSpPr>
        <p:spPr>
          <a:xfrm>
            <a:off x="1007341" y="3588615"/>
            <a:ext cx="7000586" cy="810491"/>
          </a:xfrm>
          <a:prstGeom prst="rect">
            <a:avLst/>
          </a:prstGeom>
        </p:spPr>
        <p:txBody>
          <a:bodyPr anchor="b">
            <a:no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8C2030A4-E732-A70E-E855-7516DD4DF499}"/>
              </a:ext>
            </a:extLst>
          </p:cNvPr>
          <p:cNvSpPr>
            <a:spLocks noGrp="1"/>
          </p:cNvSpPr>
          <p:nvPr>
            <p:ph type="body" idx="1"/>
          </p:nvPr>
        </p:nvSpPr>
        <p:spPr>
          <a:xfrm>
            <a:off x="1007341" y="4399106"/>
            <a:ext cx="6705023" cy="69373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370606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746A2-C9EF-E8F1-BB0F-4A2109D02B9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594620B5-A1A4-61E1-BEFA-EDA6F7CCD9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46F48F8-3B57-7F58-8978-05BC22821E2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B7EB60B1-1562-B739-F567-316C6D1C804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sp>
        <p:nvSpPr>
          <p:cNvPr id="7" name="Date Placeholder 4">
            <a:extLst>
              <a:ext uri="{FF2B5EF4-FFF2-40B4-BE49-F238E27FC236}">
                <a16:creationId xmlns:a16="http://schemas.microsoft.com/office/drawing/2014/main" id="{3A6EBC00-A1D8-A223-BBF9-3B8AF68172EA}"/>
              </a:ext>
            </a:extLst>
          </p:cNvPr>
          <p:cNvSpPr>
            <a:spLocks noGrp="1"/>
          </p:cNvSpPr>
          <p:nvPr>
            <p:ph type="dt" sz="half" idx="10"/>
          </p:nvPr>
        </p:nvSpPr>
        <p:spPr>
          <a:xfrm>
            <a:off x="838200" y="6453498"/>
            <a:ext cx="2743200" cy="240066"/>
          </a:xfrm>
          <a:prstGeom prst="rect">
            <a:avLst/>
          </a:prstGeom>
        </p:spPr>
        <p:txBody>
          <a:bodyPr/>
          <a:lstStyle>
            <a:lvl1pPr>
              <a:defRPr sz="1100" b="1"/>
            </a:lvl1pPr>
          </a:lstStyle>
          <a:p>
            <a:fld id="{9E8523FC-2C8C-4E0E-A0FD-9D92BF1DC25E}" type="datetimeFigureOut">
              <a:rPr lang="en-US" smtClean="0"/>
              <a:pPr/>
              <a:t>04-Sep-24</a:t>
            </a:fld>
            <a:endParaRPr lang="en-US"/>
          </a:p>
        </p:txBody>
      </p:sp>
    </p:spTree>
    <p:extLst>
      <p:ext uri="{BB962C8B-B14F-4D97-AF65-F5344CB8AC3E}">
        <p14:creationId xmlns:p14="http://schemas.microsoft.com/office/powerpoint/2010/main" val="589389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D3E8B-DFE1-BCC6-8C3A-48D2F88FCCB2}"/>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4656E1F-0D5B-C4C6-24EB-1E931B870F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D5FECA-FC5A-6EEB-262B-C36425501D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F0FFD7-9DE7-2A28-3289-1147071275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4B6CB8-E463-6AA4-1076-7B2803D6D4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73E3B82C-C578-CCC5-D54C-4BD6D4C62A6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sp>
        <p:nvSpPr>
          <p:cNvPr id="9" name="Date Placeholder 4">
            <a:extLst>
              <a:ext uri="{FF2B5EF4-FFF2-40B4-BE49-F238E27FC236}">
                <a16:creationId xmlns:a16="http://schemas.microsoft.com/office/drawing/2014/main" id="{9BCF0C78-05FB-6A79-CD24-223FE6DFBB25}"/>
              </a:ext>
            </a:extLst>
          </p:cNvPr>
          <p:cNvSpPr>
            <a:spLocks noGrp="1"/>
          </p:cNvSpPr>
          <p:nvPr>
            <p:ph type="dt" sz="half" idx="10"/>
          </p:nvPr>
        </p:nvSpPr>
        <p:spPr>
          <a:xfrm>
            <a:off x="838200" y="6453498"/>
            <a:ext cx="2743200" cy="240066"/>
          </a:xfrm>
          <a:prstGeom prst="rect">
            <a:avLst/>
          </a:prstGeom>
        </p:spPr>
        <p:txBody>
          <a:bodyPr/>
          <a:lstStyle>
            <a:lvl1pPr>
              <a:defRPr sz="1100" b="1"/>
            </a:lvl1pPr>
          </a:lstStyle>
          <a:p>
            <a:fld id="{9E8523FC-2C8C-4E0E-A0FD-9D92BF1DC25E}" type="datetimeFigureOut">
              <a:rPr lang="en-US" smtClean="0"/>
              <a:pPr/>
              <a:t>04-Sep-24</a:t>
            </a:fld>
            <a:endParaRPr lang="en-US"/>
          </a:p>
        </p:txBody>
      </p:sp>
    </p:spTree>
    <p:extLst>
      <p:ext uri="{BB962C8B-B14F-4D97-AF65-F5344CB8AC3E}">
        <p14:creationId xmlns:p14="http://schemas.microsoft.com/office/powerpoint/2010/main" val="1157373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E5ADC-6FAB-2439-DEE7-5BB60BB184A1}"/>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pic>
        <p:nvPicPr>
          <p:cNvPr id="6" name="Picture 5">
            <a:extLst>
              <a:ext uri="{FF2B5EF4-FFF2-40B4-BE49-F238E27FC236}">
                <a16:creationId xmlns:a16="http://schemas.microsoft.com/office/drawing/2014/main" id="{AAED5A24-7097-BE2D-F242-DF0D29AB549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spTree>
    <p:extLst>
      <p:ext uri="{BB962C8B-B14F-4D97-AF65-F5344CB8AC3E}">
        <p14:creationId xmlns:p14="http://schemas.microsoft.com/office/powerpoint/2010/main" val="3215999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D82F5B-EA27-298B-A8CD-CE39E79E434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sp>
        <p:nvSpPr>
          <p:cNvPr id="5" name="Date Placeholder 4">
            <a:extLst>
              <a:ext uri="{FF2B5EF4-FFF2-40B4-BE49-F238E27FC236}">
                <a16:creationId xmlns:a16="http://schemas.microsoft.com/office/drawing/2014/main" id="{84DAB264-A88B-E4BB-E3FA-5ED3E145BA07}"/>
              </a:ext>
            </a:extLst>
          </p:cNvPr>
          <p:cNvSpPr>
            <a:spLocks noGrp="1"/>
          </p:cNvSpPr>
          <p:nvPr>
            <p:ph type="dt" sz="half" idx="10"/>
          </p:nvPr>
        </p:nvSpPr>
        <p:spPr>
          <a:xfrm>
            <a:off x="838200" y="6453498"/>
            <a:ext cx="2743200" cy="240066"/>
          </a:xfrm>
          <a:prstGeom prst="rect">
            <a:avLst/>
          </a:prstGeom>
        </p:spPr>
        <p:txBody>
          <a:bodyPr/>
          <a:lstStyle>
            <a:lvl1pPr>
              <a:defRPr sz="1100" b="1"/>
            </a:lvl1pPr>
          </a:lstStyle>
          <a:p>
            <a:fld id="{9E8523FC-2C8C-4E0E-A0FD-9D92BF1DC25E}" type="datetimeFigureOut">
              <a:rPr lang="en-US" smtClean="0"/>
              <a:pPr/>
              <a:t>04-Sep-24</a:t>
            </a:fld>
            <a:endParaRPr lang="en-US"/>
          </a:p>
        </p:txBody>
      </p:sp>
    </p:spTree>
    <p:extLst>
      <p:ext uri="{BB962C8B-B14F-4D97-AF65-F5344CB8AC3E}">
        <p14:creationId xmlns:p14="http://schemas.microsoft.com/office/powerpoint/2010/main" val="6269038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02CB4-E10A-08EB-97CC-1BC129A93EC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7D0F71F-B6EC-0A63-0300-E440DFBB9F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1D71EA1-C247-068E-85ED-41EFB6430F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280B5F-1D6F-C0E6-BDE0-2B90D246E846}"/>
              </a:ext>
            </a:extLst>
          </p:cNvPr>
          <p:cNvSpPr>
            <a:spLocks noGrp="1"/>
          </p:cNvSpPr>
          <p:nvPr>
            <p:ph type="dt" sz="half" idx="10"/>
          </p:nvPr>
        </p:nvSpPr>
        <p:spPr>
          <a:xfrm>
            <a:off x="838200" y="6453498"/>
            <a:ext cx="2743200" cy="240066"/>
          </a:xfrm>
          <a:prstGeom prst="rect">
            <a:avLst/>
          </a:prstGeom>
        </p:spPr>
        <p:txBody>
          <a:bodyPr/>
          <a:lstStyle>
            <a:lvl1pPr>
              <a:defRPr sz="1100" b="1"/>
            </a:lvl1pPr>
          </a:lstStyle>
          <a:p>
            <a:fld id="{9E8523FC-2C8C-4E0E-A0FD-9D92BF1DC25E}" type="datetimeFigureOut">
              <a:rPr lang="en-US" smtClean="0"/>
              <a:pPr/>
              <a:t>04-Sep-24</a:t>
            </a:fld>
            <a:endParaRPr lang="en-US"/>
          </a:p>
        </p:txBody>
      </p:sp>
      <p:pic>
        <p:nvPicPr>
          <p:cNvPr id="6" name="Picture 5">
            <a:extLst>
              <a:ext uri="{FF2B5EF4-FFF2-40B4-BE49-F238E27FC236}">
                <a16:creationId xmlns:a16="http://schemas.microsoft.com/office/drawing/2014/main" id="{49AD5736-8638-2BA6-04A3-87FA51F0109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spTree>
    <p:extLst>
      <p:ext uri="{BB962C8B-B14F-4D97-AF65-F5344CB8AC3E}">
        <p14:creationId xmlns:p14="http://schemas.microsoft.com/office/powerpoint/2010/main" val="1987111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B51E9-03E5-B3E1-E6DF-3CDB8440D52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CBFCDD-88EB-1100-1740-79B33E6651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73628BE-35A1-DB6E-4D13-6AB41E002D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6" name="Picture 5">
            <a:extLst>
              <a:ext uri="{FF2B5EF4-FFF2-40B4-BE49-F238E27FC236}">
                <a16:creationId xmlns:a16="http://schemas.microsoft.com/office/drawing/2014/main" id="{2D32BE4C-A0DA-7F90-3674-AB7D0A60E35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019636" y="6453498"/>
            <a:ext cx="4380345" cy="240066"/>
          </a:xfrm>
          <a:prstGeom prst="rect">
            <a:avLst/>
          </a:prstGeom>
        </p:spPr>
      </p:pic>
      <p:sp>
        <p:nvSpPr>
          <p:cNvPr id="7" name="Date Placeholder 4">
            <a:extLst>
              <a:ext uri="{FF2B5EF4-FFF2-40B4-BE49-F238E27FC236}">
                <a16:creationId xmlns:a16="http://schemas.microsoft.com/office/drawing/2014/main" id="{DB1567CF-F24E-BA58-67B1-F2CEC96EC9E8}"/>
              </a:ext>
            </a:extLst>
          </p:cNvPr>
          <p:cNvSpPr>
            <a:spLocks noGrp="1"/>
          </p:cNvSpPr>
          <p:nvPr>
            <p:ph type="dt" sz="half" idx="10"/>
          </p:nvPr>
        </p:nvSpPr>
        <p:spPr>
          <a:xfrm>
            <a:off x="838200" y="6453498"/>
            <a:ext cx="2743200" cy="240066"/>
          </a:xfrm>
          <a:prstGeom prst="rect">
            <a:avLst/>
          </a:prstGeom>
        </p:spPr>
        <p:txBody>
          <a:bodyPr/>
          <a:lstStyle>
            <a:lvl1pPr>
              <a:defRPr sz="1100" b="1"/>
            </a:lvl1pPr>
          </a:lstStyle>
          <a:p>
            <a:fld id="{9E8523FC-2C8C-4E0E-A0FD-9D92BF1DC25E}" type="datetimeFigureOut">
              <a:rPr lang="en-US" smtClean="0"/>
              <a:pPr/>
              <a:t>04-Sep-24</a:t>
            </a:fld>
            <a:endParaRPr lang="en-US"/>
          </a:p>
        </p:txBody>
      </p:sp>
    </p:spTree>
    <p:extLst>
      <p:ext uri="{BB962C8B-B14F-4D97-AF65-F5344CB8AC3E}">
        <p14:creationId xmlns:p14="http://schemas.microsoft.com/office/powerpoint/2010/main" val="2314177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8173DB-80F6-9B2E-3DDC-D267C82F00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1E9FDFC-95AE-8B75-0FC8-8FF4369DD8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895057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redux-toolkit.js.org/tutorials/quick-start"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21FBFE-50B4-939F-0AA3-B6AF7CF024FF}"/>
              </a:ext>
            </a:extLst>
          </p:cNvPr>
          <p:cNvSpPr>
            <a:spLocks noGrp="1"/>
          </p:cNvSpPr>
          <p:nvPr>
            <p:ph type="ctrTitle"/>
          </p:nvPr>
        </p:nvSpPr>
        <p:spPr/>
        <p:txBody>
          <a:bodyPr>
            <a:normAutofit fontScale="90000"/>
          </a:bodyPr>
          <a:lstStyle/>
          <a:p>
            <a:r>
              <a:rPr lang="en-US" dirty="0"/>
              <a:t>Lesson 5 – Building RESTful APIs with MERN Stack and Redux Toolkit</a:t>
            </a:r>
            <a:br>
              <a:rPr lang="en-US" dirty="0"/>
            </a:br>
            <a:endParaRPr lang="en-US" dirty="0"/>
          </a:p>
        </p:txBody>
      </p:sp>
      <p:sp>
        <p:nvSpPr>
          <p:cNvPr id="6" name="Subtitle 5">
            <a:extLst>
              <a:ext uri="{FF2B5EF4-FFF2-40B4-BE49-F238E27FC236}">
                <a16:creationId xmlns:a16="http://schemas.microsoft.com/office/drawing/2014/main" id="{01C29C0F-3E75-753B-4518-63E3CCBD204D}"/>
              </a:ext>
            </a:extLst>
          </p:cNvPr>
          <p:cNvSpPr>
            <a:spLocks noGrp="1"/>
          </p:cNvSpPr>
          <p:nvPr>
            <p:ph type="subTitle" idx="1"/>
          </p:nvPr>
        </p:nvSpPr>
        <p:spPr/>
        <p:txBody>
          <a:bodyPr/>
          <a:lstStyle/>
          <a:p>
            <a:r>
              <a:rPr lang="en-US" dirty="0"/>
              <a:t>CSSE4103 – FULL STACK DEVELOPMENT </a:t>
            </a:r>
          </a:p>
        </p:txBody>
      </p:sp>
      <p:pic>
        <p:nvPicPr>
          <p:cNvPr id="4" name="Picture 3"/>
          <p:cNvPicPr/>
          <p:nvPr/>
        </p:nvPicPr>
        <p:blipFill rotWithShape="1">
          <a:blip r:embed="rId2" cstate="print">
            <a:extLst>
              <a:ext uri="{28A0092B-C50C-407E-A947-70E740481C1C}">
                <a14:useLocalDpi xmlns:a14="http://schemas.microsoft.com/office/drawing/2010/main" val="0"/>
              </a:ext>
            </a:extLst>
          </a:blip>
          <a:srcRect l="76019" t="5405" r="4499" b="81980"/>
          <a:stretch/>
        </p:blipFill>
        <p:spPr bwMode="auto">
          <a:xfrm>
            <a:off x="9410700" y="102293"/>
            <a:ext cx="2276476" cy="117486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596273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6"/>
          <p:cNvSpPr txBox="1">
            <a:spLocks noGrp="1"/>
          </p:cNvSpPr>
          <p:nvPr>
            <p:ph type="title"/>
          </p:nvPr>
        </p:nvSpPr>
        <p:spPr>
          <a:xfrm>
            <a:off x="838200" y="365128"/>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300"/>
              <a:buFont typeface="Trebuchet MS"/>
              <a:buNone/>
            </a:pPr>
            <a:r>
              <a:rPr lang="en-US" dirty="0"/>
              <a:t>References</a:t>
            </a:r>
            <a:endParaRPr dirty="0"/>
          </a:p>
        </p:txBody>
      </p:sp>
      <p:sp>
        <p:nvSpPr>
          <p:cNvPr id="118" name="Google Shape;118;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171450" lvl="0" indent="-38100" algn="l" rtl="0">
              <a:lnSpc>
                <a:spcPct val="90000"/>
              </a:lnSpc>
              <a:spcBef>
                <a:spcPts val="750"/>
              </a:spcBef>
              <a:spcAft>
                <a:spcPts val="0"/>
              </a:spcAft>
              <a:buClr>
                <a:schemeClr val="dk1"/>
              </a:buClr>
              <a:buSzPts val="2100"/>
              <a:buNone/>
            </a:pPr>
            <a:r>
              <a:rPr lang="fr-FR" dirty="0"/>
              <a:t>1. </a:t>
            </a:r>
            <a:r>
              <a:rPr lang="fr-FR" dirty="0" err="1"/>
              <a:t>Redux</a:t>
            </a:r>
            <a:r>
              <a:rPr lang="fr-FR" dirty="0"/>
              <a:t> Toolkit Quick Start</a:t>
            </a:r>
          </a:p>
          <a:p>
            <a:pPr marL="171450" lvl="0" indent="-38100" algn="l" rtl="0">
              <a:lnSpc>
                <a:spcPct val="90000"/>
              </a:lnSpc>
              <a:spcBef>
                <a:spcPts val="750"/>
              </a:spcBef>
              <a:spcAft>
                <a:spcPts val="0"/>
              </a:spcAft>
              <a:buClr>
                <a:schemeClr val="dk1"/>
              </a:buClr>
              <a:buSzPts val="2100"/>
              <a:buNone/>
            </a:pPr>
            <a:r>
              <a:rPr lang="fr-FR" dirty="0">
                <a:hlinkClick r:id="rId3"/>
              </a:rPr>
              <a:t>https://redux-toolkit.js.org/tutorials/quick-start</a:t>
            </a:r>
            <a:r>
              <a:rPr lang="fr-FR" dirty="0"/>
              <a:t> </a:t>
            </a:r>
          </a:p>
          <a:p>
            <a:pPr marL="171450" indent="-38100">
              <a:spcBef>
                <a:spcPts val="750"/>
              </a:spcBef>
              <a:buClr>
                <a:schemeClr val="dk1"/>
              </a:buClr>
              <a:buSzPts val="2100"/>
              <a:buNone/>
            </a:pPr>
            <a:endParaRPr dirty="0"/>
          </a:p>
        </p:txBody>
      </p:sp>
    </p:spTree>
    <p:extLst>
      <p:ext uri="{BB962C8B-B14F-4D97-AF65-F5344CB8AC3E}">
        <p14:creationId xmlns:p14="http://schemas.microsoft.com/office/powerpoint/2010/main" val="13990182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6"/>
          <p:cNvSpPr txBox="1">
            <a:spLocks noGrp="1"/>
          </p:cNvSpPr>
          <p:nvPr>
            <p:ph type="title"/>
          </p:nvPr>
        </p:nvSpPr>
        <p:spPr>
          <a:xfrm>
            <a:off x="838200" y="365128"/>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300"/>
              <a:buFont typeface="Trebuchet MS"/>
              <a:buNone/>
            </a:pPr>
            <a:r>
              <a:rPr lang="en-US" dirty="0"/>
              <a:t>Using Middleware to Enable Async Logic</a:t>
            </a:r>
            <a:endParaRPr dirty="0"/>
          </a:p>
        </p:txBody>
      </p:sp>
      <p:sp>
        <p:nvSpPr>
          <p:cNvPr id="118" name="Google Shape;118;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20000"/>
          </a:bodyPr>
          <a:lstStyle/>
          <a:p>
            <a:pPr marL="171450" lvl="0" indent="-38100" algn="l" rtl="0">
              <a:lnSpc>
                <a:spcPct val="90000"/>
              </a:lnSpc>
              <a:spcBef>
                <a:spcPts val="750"/>
              </a:spcBef>
              <a:spcAft>
                <a:spcPts val="0"/>
              </a:spcAft>
              <a:buClr>
                <a:schemeClr val="dk1"/>
              </a:buClr>
              <a:buSzPts val="2100"/>
              <a:buNone/>
            </a:pPr>
            <a:r>
              <a:rPr lang="en-US" sz="3600" dirty="0"/>
              <a:t>According to the Redux documentation:</a:t>
            </a:r>
          </a:p>
          <a:p>
            <a:pPr marL="171450" lvl="0" indent="-38100" algn="l" rtl="0">
              <a:lnSpc>
                <a:spcPct val="90000"/>
              </a:lnSpc>
              <a:spcBef>
                <a:spcPts val="750"/>
              </a:spcBef>
              <a:spcAft>
                <a:spcPts val="0"/>
              </a:spcAft>
              <a:buClr>
                <a:schemeClr val="dk1"/>
              </a:buClr>
              <a:buSzPts val="2100"/>
              <a:buNone/>
            </a:pPr>
            <a:endParaRPr lang="en-US" sz="3600" dirty="0"/>
          </a:p>
          <a:p>
            <a:pPr marL="628650" lvl="1" indent="-38100">
              <a:spcBef>
                <a:spcPts val="750"/>
              </a:spcBef>
              <a:buClr>
                <a:schemeClr val="dk1"/>
              </a:buClr>
              <a:buSzPts val="2100"/>
              <a:buNone/>
            </a:pPr>
            <a:r>
              <a:rPr lang="en-US" sz="3200" dirty="0"/>
              <a:t> “By itself, a Redux store doesn't know anything about async logic. It only knows how to synchronously dispatch actions, update the state by calling the root reducer function, and notify the UI that something has changed. Any </a:t>
            </a:r>
            <a:r>
              <a:rPr lang="en-US" sz="3200" dirty="0" err="1"/>
              <a:t>asynchronicity</a:t>
            </a:r>
            <a:r>
              <a:rPr lang="en-US" sz="3200" dirty="0"/>
              <a:t> has to happen outside the store.” </a:t>
            </a:r>
          </a:p>
          <a:p>
            <a:pPr marL="171450" indent="-38100">
              <a:spcBef>
                <a:spcPts val="750"/>
              </a:spcBef>
              <a:buClr>
                <a:schemeClr val="dk1"/>
              </a:buClr>
              <a:buSzPts val="2100"/>
              <a:buNone/>
            </a:pPr>
            <a:endParaRPr lang="en-US" sz="3600" dirty="0"/>
          </a:p>
          <a:p>
            <a:pPr marL="171450" indent="-38100">
              <a:spcBef>
                <a:spcPts val="750"/>
              </a:spcBef>
              <a:buClr>
                <a:schemeClr val="dk1"/>
              </a:buClr>
              <a:buSzPts val="2100"/>
              <a:buNone/>
            </a:pPr>
            <a:r>
              <a:rPr lang="en-US" sz="3600" dirty="0"/>
              <a:t>To implement asynchronous logic, Redux Middleware is used. </a:t>
            </a:r>
          </a:p>
          <a:p>
            <a:pPr marL="628650" lvl="1" indent="-38100">
              <a:spcBef>
                <a:spcPts val="750"/>
              </a:spcBef>
              <a:buClr>
                <a:schemeClr val="dk1"/>
              </a:buClr>
              <a:buSzPts val="2100"/>
              <a:buNone/>
            </a:pPr>
            <a:endParaRPr lang="en-US" sz="3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Effect transition="in" filter="fade">
                                      <p:cBhvr>
                                        <p:cTn id="7" dur="500"/>
                                        <p:tgtEl>
                                          <p:spTgt spid="1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8">
                                            <p:txEl>
                                              <p:pRg st="0" end="0"/>
                                            </p:txEl>
                                          </p:spTgt>
                                        </p:tgtEl>
                                        <p:attrNameLst>
                                          <p:attrName>style.visibility</p:attrName>
                                        </p:attrNameLst>
                                      </p:cBhvr>
                                      <p:to>
                                        <p:strVal val="visible"/>
                                      </p:to>
                                    </p:set>
                                    <p:animEffect transition="in" filter="fade">
                                      <p:cBhvr>
                                        <p:cTn id="12" dur="500"/>
                                        <p:tgtEl>
                                          <p:spTgt spid="118">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8">
                                            <p:txEl>
                                              <p:pRg st="2" end="2"/>
                                            </p:txEl>
                                          </p:spTgt>
                                        </p:tgtEl>
                                        <p:attrNameLst>
                                          <p:attrName>style.visibility</p:attrName>
                                        </p:attrNameLst>
                                      </p:cBhvr>
                                      <p:to>
                                        <p:strVal val="visible"/>
                                      </p:to>
                                    </p:set>
                                    <p:animEffect transition="in" filter="fade">
                                      <p:cBhvr>
                                        <p:cTn id="15" dur="500"/>
                                        <p:tgtEl>
                                          <p:spTgt spid="11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8">
                                            <p:txEl>
                                              <p:pRg st="4" end="4"/>
                                            </p:txEl>
                                          </p:spTgt>
                                        </p:tgtEl>
                                        <p:attrNameLst>
                                          <p:attrName>style.visibility</p:attrName>
                                        </p:attrNameLst>
                                      </p:cBhvr>
                                      <p:to>
                                        <p:strVal val="visible"/>
                                      </p:to>
                                    </p:set>
                                    <p:animEffect transition="in" filter="fade">
                                      <p:cBhvr>
                                        <p:cTn id="20" dur="500"/>
                                        <p:tgtEl>
                                          <p:spTgt spid="11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18"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412E5-1FC1-C200-A75B-DD80652D5511}"/>
              </a:ext>
            </a:extLst>
          </p:cNvPr>
          <p:cNvSpPr>
            <a:spLocks noGrp="1"/>
          </p:cNvSpPr>
          <p:nvPr>
            <p:ph type="title"/>
          </p:nvPr>
        </p:nvSpPr>
        <p:spPr/>
        <p:txBody>
          <a:bodyPr/>
          <a:lstStyle/>
          <a:p>
            <a:r>
              <a:rPr lang="en-US" dirty="0"/>
              <a:t>Redux Toolkit </a:t>
            </a:r>
            <a:r>
              <a:rPr lang="en-US" dirty="0" err="1"/>
              <a:t>Thunk</a:t>
            </a:r>
            <a:endParaRPr lang="en-US" dirty="0"/>
          </a:p>
        </p:txBody>
      </p:sp>
      <p:sp>
        <p:nvSpPr>
          <p:cNvPr id="3" name="Content Placeholder 2">
            <a:extLst>
              <a:ext uri="{FF2B5EF4-FFF2-40B4-BE49-F238E27FC236}">
                <a16:creationId xmlns:a16="http://schemas.microsoft.com/office/drawing/2014/main" id="{564E578E-E88E-B8EC-6DAD-B13493D1E32D}"/>
              </a:ext>
            </a:extLst>
          </p:cNvPr>
          <p:cNvSpPr>
            <a:spLocks noGrp="1"/>
          </p:cNvSpPr>
          <p:nvPr>
            <p:ph idx="1"/>
          </p:nvPr>
        </p:nvSpPr>
        <p:spPr/>
        <p:txBody>
          <a:bodyPr>
            <a:normAutofit/>
          </a:bodyPr>
          <a:lstStyle/>
          <a:p>
            <a:r>
              <a:rPr lang="en-US" b="1" dirty="0" err="1">
                <a:effectLst/>
                <a:latin typeface="DIN Next LT Arabic Light"/>
                <a:ea typeface="Calibri" panose="020F0502020204030204" pitchFamily="34" charset="0"/>
                <a:cs typeface="Times New Roman" panose="02020603050405020304" pitchFamily="18" charset="0"/>
              </a:rPr>
              <a:t>Thunk</a:t>
            </a:r>
            <a:r>
              <a:rPr lang="en-US" b="1" dirty="0">
                <a:effectLst/>
                <a:latin typeface="DIN Next LT Arabic Light"/>
                <a:ea typeface="Calibri" panose="020F0502020204030204" pitchFamily="34" charset="0"/>
                <a:cs typeface="Times New Roman" panose="02020603050405020304" pitchFamily="18" charset="0"/>
              </a:rPr>
              <a:t>: </a:t>
            </a:r>
            <a:r>
              <a:rPr lang="en-US" dirty="0">
                <a:effectLst/>
                <a:latin typeface="DIN Next LT Arabic Light"/>
                <a:ea typeface="Calibri" panose="020F0502020204030204" pitchFamily="34" charset="0"/>
                <a:cs typeface="Times New Roman" panose="02020603050405020304" pitchFamily="18" charset="0"/>
              </a:rPr>
              <a:t>It is a function that delays the execution of a function or block of code until it is called again. In Redux, it is used to manage async operations (e.g. fetching data or database operations). </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4000" dirty="0"/>
          </a:p>
        </p:txBody>
      </p:sp>
    </p:spTree>
    <p:extLst>
      <p:ext uri="{BB962C8B-B14F-4D97-AF65-F5344CB8AC3E}">
        <p14:creationId xmlns:p14="http://schemas.microsoft.com/office/powerpoint/2010/main" val="711784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08801-6B8E-4031-E246-BCBCAF71278B}"/>
              </a:ext>
            </a:extLst>
          </p:cNvPr>
          <p:cNvSpPr>
            <a:spLocks noGrp="1"/>
          </p:cNvSpPr>
          <p:nvPr>
            <p:ph type="title"/>
          </p:nvPr>
        </p:nvSpPr>
        <p:spPr/>
        <p:txBody>
          <a:bodyPr>
            <a:normAutofit fontScale="90000"/>
          </a:bodyPr>
          <a:lstStyle/>
          <a:p>
            <a:r>
              <a:rPr lang="en-US" dirty="0"/>
              <a:t>Redux Application Data Flow with asynchronous  logic</a:t>
            </a:r>
          </a:p>
        </p:txBody>
      </p:sp>
      <p:sp>
        <p:nvSpPr>
          <p:cNvPr id="7" name="Rectangle: Rounded Corners 6">
            <a:extLst>
              <a:ext uri="{FF2B5EF4-FFF2-40B4-BE49-F238E27FC236}">
                <a16:creationId xmlns:a16="http://schemas.microsoft.com/office/drawing/2014/main" id="{CAD023AA-EDAF-C389-CEB4-9FEE379EE2A1}"/>
              </a:ext>
            </a:extLst>
          </p:cNvPr>
          <p:cNvSpPr/>
          <p:nvPr/>
        </p:nvSpPr>
        <p:spPr>
          <a:xfrm>
            <a:off x="3950877" y="4714148"/>
            <a:ext cx="2513163" cy="1246518"/>
          </a:xfrm>
          <a:prstGeom prst="roundRect">
            <a:avLst/>
          </a:prstGeom>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3200" dirty="0"/>
              <a:t>Component</a:t>
            </a:r>
          </a:p>
          <a:p>
            <a:pPr algn="ctr"/>
            <a:r>
              <a:rPr lang="en-US" sz="3200" dirty="0"/>
              <a:t>(UI)</a:t>
            </a:r>
            <a:endParaRPr lang="en-US" dirty="0"/>
          </a:p>
        </p:txBody>
      </p:sp>
      <p:grpSp>
        <p:nvGrpSpPr>
          <p:cNvPr id="16" name="Group 15">
            <a:extLst>
              <a:ext uri="{FF2B5EF4-FFF2-40B4-BE49-F238E27FC236}">
                <a16:creationId xmlns:a16="http://schemas.microsoft.com/office/drawing/2014/main" id="{31666AA6-22D7-E841-8094-C618953780B7}"/>
              </a:ext>
            </a:extLst>
          </p:cNvPr>
          <p:cNvGrpSpPr/>
          <p:nvPr/>
        </p:nvGrpSpPr>
        <p:grpSpPr>
          <a:xfrm>
            <a:off x="8586865" y="1497896"/>
            <a:ext cx="2800350" cy="4150302"/>
            <a:chOff x="8621454" y="1396430"/>
            <a:chExt cx="2800350" cy="4150302"/>
          </a:xfrm>
        </p:grpSpPr>
        <p:sp>
          <p:nvSpPr>
            <p:cNvPr id="11" name="Rectangle: Rounded Corners 10">
              <a:extLst>
                <a:ext uri="{FF2B5EF4-FFF2-40B4-BE49-F238E27FC236}">
                  <a16:creationId xmlns:a16="http://schemas.microsoft.com/office/drawing/2014/main" id="{CE81BB09-4A5E-67A9-886F-2393CD4A8276}"/>
                </a:ext>
              </a:extLst>
            </p:cNvPr>
            <p:cNvSpPr/>
            <p:nvPr/>
          </p:nvSpPr>
          <p:spPr>
            <a:xfrm>
              <a:off x="8621454" y="1396430"/>
              <a:ext cx="2800350" cy="4150302"/>
            </a:xfrm>
            <a:prstGeom prst="roundRect">
              <a:avLst/>
            </a:prstGeom>
          </p:spPr>
          <p:style>
            <a:lnRef idx="1">
              <a:schemeClr val="accent2"/>
            </a:lnRef>
            <a:fillRef idx="2">
              <a:schemeClr val="accent2"/>
            </a:fillRef>
            <a:effectRef idx="1">
              <a:schemeClr val="accent2"/>
            </a:effectRef>
            <a:fontRef idx="minor">
              <a:schemeClr val="dk1"/>
            </a:fontRef>
          </p:style>
          <p:txBody>
            <a:bodyPr rtlCol="0" anchor="t" anchorCtr="0"/>
            <a:lstStyle/>
            <a:p>
              <a:pPr algn="ctr"/>
              <a:r>
                <a:rPr lang="en-US" sz="2800" dirty="0"/>
                <a:t>STORE</a:t>
              </a:r>
            </a:p>
          </p:txBody>
        </p:sp>
        <p:sp>
          <p:nvSpPr>
            <p:cNvPr id="13" name="Rectangle 12">
              <a:extLst>
                <a:ext uri="{FF2B5EF4-FFF2-40B4-BE49-F238E27FC236}">
                  <a16:creationId xmlns:a16="http://schemas.microsoft.com/office/drawing/2014/main" id="{6521798B-4012-FDA5-2857-BC39E8F3C5DA}"/>
                </a:ext>
              </a:extLst>
            </p:cNvPr>
            <p:cNvSpPr/>
            <p:nvPr/>
          </p:nvSpPr>
          <p:spPr>
            <a:xfrm>
              <a:off x="9346581" y="2150250"/>
              <a:ext cx="1453498" cy="1050766"/>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Reducers</a:t>
              </a:r>
            </a:p>
          </p:txBody>
        </p:sp>
        <p:sp>
          <p:nvSpPr>
            <p:cNvPr id="14" name="Rectangle 13">
              <a:extLst>
                <a:ext uri="{FF2B5EF4-FFF2-40B4-BE49-F238E27FC236}">
                  <a16:creationId xmlns:a16="http://schemas.microsoft.com/office/drawing/2014/main" id="{E7E3FCDE-BDBF-D95C-BFF4-DFED6327B851}"/>
                </a:ext>
              </a:extLst>
            </p:cNvPr>
            <p:cNvSpPr/>
            <p:nvPr/>
          </p:nvSpPr>
          <p:spPr>
            <a:xfrm>
              <a:off x="9270075" y="4273669"/>
              <a:ext cx="1606511" cy="962369"/>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State</a:t>
              </a:r>
            </a:p>
          </p:txBody>
        </p:sp>
      </p:grpSp>
      <p:sp>
        <p:nvSpPr>
          <p:cNvPr id="15" name="Rectangle: Rounded Corners 14">
            <a:extLst>
              <a:ext uri="{FF2B5EF4-FFF2-40B4-BE49-F238E27FC236}">
                <a16:creationId xmlns:a16="http://schemas.microsoft.com/office/drawing/2014/main" id="{C85F454B-D619-1FB7-FE5D-495D659528B6}"/>
              </a:ext>
            </a:extLst>
          </p:cNvPr>
          <p:cNvSpPr/>
          <p:nvPr/>
        </p:nvSpPr>
        <p:spPr>
          <a:xfrm>
            <a:off x="966349" y="3905050"/>
            <a:ext cx="2034494" cy="1100684"/>
          </a:xfrm>
          <a:prstGeom prst="roundRect">
            <a:avLst/>
          </a:prstGeom>
          <a:ln>
            <a:solidFill>
              <a:schemeClr val="bg1"/>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dirty="0"/>
              <a:t>Actions</a:t>
            </a:r>
          </a:p>
        </p:txBody>
      </p:sp>
      <p:cxnSp>
        <p:nvCxnSpPr>
          <p:cNvPr id="18" name="Connector: Elbow 17">
            <a:extLst>
              <a:ext uri="{FF2B5EF4-FFF2-40B4-BE49-F238E27FC236}">
                <a16:creationId xmlns:a16="http://schemas.microsoft.com/office/drawing/2014/main" id="{9A6960BE-872A-9136-D285-95A4D28FFEF8}"/>
              </a:ext>
            </a:extLst>
          </p:cNvPr>
          <p:cNvCxnSpPr>
            <a:cxnSpLocks/>
            <a:stCxn id="11" idx="2"/>
          </p:cNvCxnSpPr>
          <p:nvPr/>
        </p:nvCxnSpPr>
        <p:spPr>
          <a:xfrm rot="5400000" flipH="1">
            <a:off x="8171100" y="3832258"/>
            <a:ext cx="256950" cy="3374931"/>
          </a:xfrm>
          <a:prstGeom prst="bentConnector4">
            <a:avLst>
              <a:gd name="adj1" fmla="val -88967"/>
              <a:gd name="adj2" fmla="val 70744"/>
            </a:avLst>
          </a:prstGeom>
          <a:ln w="53975">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117E37DD-C230-0B36-245C-A37F5B9574E3}"/>
              </a:ext>
            </a:extLst>
          </p:cNvPr>
          <p:cNvCxnSpPr>
            <a:cxnSpLocks/>
            <a:stCxn id="7" idx="1"/>
            <a:endCxn id="15" idx="2"/>
          </p:cNvCxnSpPr>
          <p:nvPr/>
        </p:nvCxnSpPr>
        <p:spPr>
          <a:xfrm rot="10800000">
            <a:off x="1983597" y="5005735"/>
            <a:ext cx="1967281" cy="331673"/>
          </a:xfrm>
          <a:prstGeom prst="bentConnector2">
            <a:avLst/>
          </a:prstGeom>
          <a:ln w="53975">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29953A9D-DD81-6F8D-72DC-78FA1682F578}"/>
              </a:ext>
            </a:extLst>
          </p:cNvPr>
          <p:cNvCxnSpPr>
            <a:cxnSpLocks/>
            <a:stCxn id="15" idx="0"/>
            <a:endCxn id="6" idx="2"/>
          </p:cNvCxnSpPr>
          <p:nvPr/>
        </p:nvCxnSpPr>
        <p:spPr>
          <a:xfrm rot="16200000" flipV="1">
            <a:off x="1224394" y="3145848"/>
            <a:ext cx="1187178" cy="331226"/>
          </a:xfrm>
          <a:prstGeom prst="bentConnector3">
            <a:avLst>
              <a:gd name="adj1" fmla="val 50000"/>
            </a:avLst>
          </a:prstGeom>
          <a:ln w="53975">
            <a:headEnd type="triangle" w="lg" len="sm"/>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B6B9CF18-E1AA-F13F-76CD-EEC41FD5E53D}"/>
              </a:ext>
            </a:extLst>
          </p:cNvPr>
          <p:cNvSpPr txBox="1"/>
          <p:nvPr/>
        </p:nvSpPr>
        <p:spPr>
          <a:xfrm>
            <a:off x="7585905" y="6031210"/>
            <a:ext cx="1945306" cy="461665"/>
          </a:xfrm>
          <a:prstGeom prst="rect">
            <a:avLst/>
          </a:prstGeom>
          <a:noFill/>
        </p:spPr>
        <p:txBody>
          <a:bodyPr wrap="square" rtlCol="0">
            <a:spAutoFit/>
          </a:bodyPr>
          <a:lstStyle/>
          <a:p>
            <a:r>
              <a:rPr lang="en-US" sz="2400" b="1" dirty="0">
                <a:solidFill>
                  <a:schemeClr val="accent1"/>
                </a:solidFill>
              </a:rPr>
              <a:t>Update UI</a:t>
            </a:r>
            <a:endParaRPr lang="en-US" b="1" dirty="0">
              <a:solidFill>
                <a:schemeClr val="accent1"/>
              </a:solidFill>
            </a:endParaRPr>
          </a:p>
        </p:txBody>
      </p:sp>
      <p:sp>
        <p:nvSpPr>
          <p:cNvPr id="34" name="TextBox 33">
            <a:extLst>
              <a:ext uri="{FF2B5EF4-FFF2-40B4-BE49-F238E27FC236}">
                <a16:creationId xmlns:a16="http://schemas.microsoft.com/office/drawing/2014/main" id="{2753F26A-DDF6-ACA8-C8E9-ACA59420F54A}"/>
              </a:ext>
            </a:extLst>
          </p:cNvPr>
          <p:cNvSpPr txBox="1"/>
          <p:nvPr/>
        </p:nvSpPr>
        <p:spPr>
          <a:xfrm>
            <a:off x="1920690" y="5448436"/>
            <a:ext cx="1945306" cy="830997"/>
          </a:xfrm>
          <a:prstGeom prst="rect">
            <a:avLst/>
          </a:prstGeom>
          <a:noFill/>
        </p:spPr>
        <p:txBody>
          <a:bodyPr wrap="square" rtlCol="0">
            <a:spAutoFit/>
          </a:bodyPr>
          <a:lstStyle/>
          <a:p>
            <a:r>
              <a:rPr lang="en-US" sz="2400" b="1" dirty="0">
                <a:solidFill>
                  <a:schemeClr val="accent1"/>
                </a:solidFill>
              </a:rPr>
              <a:t>Triggers an action</a:t>
            </a:r>
            <a:endParaRPr lang="en-US" b="1" dirty="0">
              <a:solidFill>
                <a:schemeClr val="accent1"/>
              </a:solidFill>
            </a:endParaRPr>
          </a:p>
        </p:txBody>
      </p:sp>
      <p:sp>
        <p:nvSpPr>
          <p:cNvPr id="35" name="TextBox 34">
            <a:extLst>
              <a:ext uri="{FF2B5EF4-FFF2-40B4-BE49-F238E27FC236}">
                <a16:creationId xmlns:a16="http://schemas.microsoft.com/office/drawing/2014/main" id="{D00B747B-13F6-C602-F4C8-1E034896CA33}"/>
              </a:ext>
            </a:extLst>
          </p:cNvPr>
          <p:cNvSpPr txBox="1"/>
          <p:nvPr/>
        </p:nvSpPr>
        <p:spPr>
          <a:xfrm>
            <a:off x="2214375" y="2727860"/>
            <a:ext cx="3254346" cy="1015663"/>
          </a:xfrm>
          <a:prstGeom prst="rect">
            <a:avLst/>
          </a:prstGeom>
          <a:noFill/>
        </p:spPr>
        <p:txBody>
          <a:bodyPr wrap="square" rtlCol="0">
            <a:spAutoFit/>
          </a:bodyPr>
          <a:lstStyle/>
          <a:p>
            <a:r>
              <a:rPr lang="en-US" sz="2000" b="1" dirty="0">
                <a:solidFill>
                  <a:schemeClr val="accent1"/>
                </a:solidFill>
              </a:rPr>
              <a:t>Action is dispatched and sent to middleware for async actions</a:t>
            </a:r>
            <a:endParaRPr lang="en-US" sz="1600" b="1" dirty="0">
              <a:solidFill>
                <a:schemeClr val="accent1"/>
              </a:solidFill>
            </a:endParaRPr>
          </a:p>
        </p:txBody>
      </p:sp>
      <p:sp>
        <p:nvSpPr>
          <p:cNvPr id="43" name="TextBox 42">
            <a:extLst>
              <a:ext uri="{FF2B5EF4-FFF2-40B4-BE49-F238E27FC236}">
                <a16:creationId xmlns:a16="http://schemas.microsoft.com/office/drawing/2014/main" id="{B97CBB48-BFC9-A753-D84F-984341F14EBB}"/>
              </a:ext>
            </a:extLst>
          </p:cNvPr>
          <p:cNvSpPr txBox="1"/>
          <p:nvPr/>
        </p:nvSpPr>
        <p:spPr>
          <a:xfrm>
            <a:off x="10135035" y="3808809"/>
            <a:ext cx="1945306" cy="461665"/>
          </a:xfrm>
          <a:prstGeom prst="rect">
            <a:avLst/>
          </a:prstGeom>
          <a:noFill/>
        </p:spPr>
        <p:txBody>
          <a:bodyPr wrap="square" rtlCol="0">
            <a:spAutoFit/>
          </a:bodyPr>
          <a:lstStyle/>
          <a:p>
            <a:r>
              <a:rPr lang="en-US" sz="2400" b="1" dirty="0">
                <a:solidFill>
                  <a:schemeClr val="accent1"/>
                </a:solidFill>
              </a:rPr>
              <a:t>Update State</a:t>
            </a:r>
            <a:endParaRPr lang="en-US" b="1" dirty="0">
              <a:solidFill>
                <a:schemeClr val="accent1"/>
              </a:solidFill>
            </a:endParaRPr>
          </a:p>
        </p:txBody>
      </p:sp>
      <p:sp>
        <p:nvSpPr>
          <p:cNvPr id="44" name="TextBox 43">
            <a:extLst>
              <a:ext uri="{FF2B5EF4-FFF2-40B4-BE49-F238E27FC236}">
                <a16:creationId xmlns:a16="http://schemas.microsoft.com/office/drawing/2014/main" id="{BF9218A5-26E9-B9FB-7865-97E08E95BD6D}"/>
              </a:ext>
            </a:extLst>
          </p:cNvPr>
          <p:cNvSpPr txBox="1"/>
          <p:nvPr/>
        </p:nvSpPr>
        <p:spPr>
          <a:xfrm>
            <a:off x="7721712" y="3982581"/>
            <a:ext cx="1294731" cy="830997"/>
          </a:xfrm>
          <a:prstGeom prst="rect">
            <a:avLst/>
          </a:prstGeom>
          <a:noFill/>
        </p:spPr>
        <p:txBody>
          <a:bodyPr wrap="square" rtlCol="0">
            <a:spAutoFit/>
          </a:bodyPr>
          <a:lstStyle/>
          <a:p>
            <a:r>
              <a:rPr lang="en-US" sz="2400" b="1" dirty="0">
                <a:solidFill>
                  <a:schemeClr val="accent1"/>
                </a:solidFill>
              </a:rPr>
              <a:t>Previous State</a:t>
            </a:r>
            <a:endParaRPr lang="en-US" b="1" dirty="0">
              <a:solidFill>
                <a:schemeClr val="accent1"/>
              </a:solidFill>
            </a:endParaRPr>
          </a:p>
        </p:txBody>
      </p:sp>
      <p:cxnSp>
        <p:nvCxnSpPr>
          <p:cNvPr id="46" name="Connector: Elbow 45">
            <a:extLst>
              <a:ext uri="{FF2B5EF4-FFF2-40B4-BE49-F238E27FC236}">
                <a16:creationId xmlns:a16="http://schemas.microsoft.com/office/drawing/2014/main" id="{30302C91-B7FF-DD14-10C8-359155A1A9C5}"/>
              </a:ext>
            </a:extLst>
          </p:cNvPr>
          <p:cNvCxnSpPr>
            <a:cxnSpLocks/>
            <a:stCxn id="14" idx="1"/>
            <a:endCxn id="13" idx="1"/>
          </p:cNvCxnSpPr>
          <p:nvPr/>
        </p:nvCxnSpPr>
        <p:spPr>
          <a:xfrm rot="10800000" flipH="1">
            <a:off x="9235486" y="2777100"/>
            <a:ext cx="76506" cy="2079221"/>
          </a:xfrm>
          <a:prstGeom prst="bentConnector3">
            <a:avLst>
              <a:gd name="adj1" fmla="val -298800"/>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E15D034E-82F0-E66B-99B6-DA759515B283}"/>
              </a:ext>
            </a:extLst>
          </p:cNvPr>
          <p:cNvCxnSpPr>
            <a:cxnSpLocks/>
            <a:stCxn id="13" idx="2"/>
            <a:endCxn id="14" idx="0"/>
          </p:cNvCxnSpPr>
          <p:nvPr/>
        </p:nvCxnSpPr>
        <p:spPr>
          <a:xfrm rot="16200000" flipH="1">
            <a:off x="9502415" y="3838807"/>
            <a:ext cx="1072653" cy="1"/>
          </a:xfrm>
          <a:prstGeom prst="bentConnector3">
            <a:avLst>
              <a:gd name="adj1" fmla="val 50000"/>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14C38A19-981C-63F7-F1CB-8EDAF4680040}"/>
              </a:ext>
            </a:extLst>
          </p:cNvPr>
          <p:cNvSpPr/>
          <p:nvPr/>
        </p:nvSpPr>
        <p:spPr>
          <a:xfrm>
            <a:off x="871679" y="1801537"/>
            <a:ext cx="1561381" cy="916335"/>
          </a:xfrm>
          <a:prstGeom prst="rect">
            <a:avLst/>
          </a:prstGeom>
          <a:solidFill>
            <a:srgbClr val="B53A0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Redux </a:t>
            </a:r>
            <a:r>
              <a:rPr lang="en-US" dirty="0" err="1"/>
              <a:t>Thunk</a:t>
            </a:r>
            <a:r>
              <a:rPr lang="en-US" dirty="0"/>
              <a:t> Middleware</a:t>
            </a:r>
          </a:p>
        </p:txBody>
      </p:sp>
      <p:cxnSp>
        <p:nvCxnSpPr>
          <p:cNvPr id="10" name="Connector: Elbow 9">
            <a:extLst>
              <a:ext uri="{FF2B5EF4-FFF2-40B4-BE49-F238E27FC236}">
                <a16:creationId xmlns:a16="http://schemas.microsoft.com/office/drawing/2014/main" id="{4C3A9693-BF82-93CC-22C3-3058FE6F94ED}"/>
              </a:ext>
            </a:extLst>
          </p:cNvPr>
          <p:cNvCxnSpPr>
            <a:cxnSpLocks/>
            <a:stCxn id="6" idx="0"/>
            <a:endCxn id="24" idx="2"/>
          </p:cNvCxnSpPr>
          <p:nvPr/>
        </p:nvCxnSpPr>
        <p:spPr>
          <a:xfrm rot="16200000" flipH="1">
            <a:off x="3756014" y="-302108"/>
            <a:ext cx="198045" cy="4405335"/>
          </a:xfrm>
          <a:prstGeom prst="bentConnector4">
            <a:avLst>
              <a:gd name="adj1" fmla="val -115428"/>
              <a:gd name="adj2" fmla="val 58861"/>
            </a:avLst>
          </a:prstGeom>
          <a:ln w="53975">
            <a:headEnd type="triangle"/>
            <a:tailEnd type="triangle"/>
          </a:ln>
        </p:spPr>
        <p:style>
          <a:lnRef idx="1">
            <a:schemeClr val="accent1"/>
          </a:lnRef>
          <a:fillRef idx="0">
            <a:schemeClr val="accent1"/>
          </a:fillRef>
          <a:effectRef idx="0">
            <a:schemeClr val="accent1"/>
          </a:effectRef>
          <a:fontRef idx="minor">
            <a:schemeClr val="tx1"/>
          </a:fontRef>
        </p:style>
      </p:cxnSp>
      <p:sp>
        <p:nvSpPr>
          <p:cNvPr id="24" name="Cylinder 23">
            <a:extLst>
              <a:ext uri="{FF2B5EF4-FFF2-40B4-BE49-F238E27FC236}">
                <a16:creationId xmlns:a16="http://schemas.microsoft.com/office/drawing/2014/main" id="{B50ED47A-A2CE-325A-B894-C44F65DCDC9F}"/>
              </a:ext>
            </a:extLst>
          </p:cNvPr>
          <p:cNvSpPr/>
          <p:nvPr/>
        </p:nvSpPr>
        <p:spPr>
          <a:xfrm>
            <a:off x="6057705" y="1362465"/>
            <a:ext cx="1282460" cy="1274234"/>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 / DB</a:t>
            </a:r>
          </a:p>
        </p:txBody>
      </p:sp>
      <p:cxnSp>
        <p:nvCxnSpPr>
          <p:cNvPr id="36" name="Connector: Elbow 35">
            <a:extLst>
              <a:ext uri="{FF2B5EF4-FFF2-40B4-BE49-F238E27FC236}">
                <a16:creationId xmlns:a16="http://schemas.microsoft.com/office/drawing/2014/main" id="{6C7322F4-F67F-A10C-3FCB-423FACAC3C2B}"/>
              </a:ext>
            </a:extLst>
          </p:cNvPr>
          <p:cNvCxnSpPr>
            <a:cxnSpLocks/>
            <a:stCxn id="15" idx="3"/>
            <a:endCxn id="11" idx="1"/>
          </p:cNvCxnSpPr>
          <p:nvPr/>
        </p:nvCxnSpPr>
        <p:spPr>
          <a:xfrm flipV="1">
            <a:off x="3000843" y="3573047"/>
            <a:ext cx="5586022" cy="882345"/>
          </a:xfrm>
          <a:prstGeom prst="bentConnector3">
            <a:avLst>
              <a:gd name="adj1" fmla="val 50000"/>
            </a:avLst>
          </a:prstGeom>
          <a:ln w="53975">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2A897C1-6A9C-AC17-3488-761AAF106FCA}"/>
              </a:ext>
            </a:extLst>
          </p:cNvPr>
          <p:cNvSpPr txBox="1"/>
          <p:nvPr/>
        </p:nvSpPr>
        <p:spPr>
          <a:xfrm>
            <a:off x="2520899" y="1706828"/>
            <a:ext cx="3254346" cy="646331"/>
          </a:xfrm>
          <a:prstGeom prst="rect">
            <a:avLst/>
          </a:prstGeom>
          <a:noFill/>
        </p:spPr>
        <p:txBody>
          <a:bodyPr wrap="square" rtlCol="0">
            <a:spAutoFit/>
          </a:bodyPr>
          <a:lstStyle/>
          <a:p>
            <a:r>
              <a:rPr lang="en-US" b="1" dirty="0">
                <a:solidFill>
                  <a:schemeClr val="accent1"/>
                </a:solidFill>
              </a:rPr>
              <a:t>Sends/Receives request/response to/from API</a:t>
            </a:r>
          </a:p>
        </p:txBody>
      </p:sp>
      <p:sp>
        <p:nvSpPr>
          <p:cNvPr id="42" name="TextBox 41">
            <a:extLst>
              <a:ext uri="{FF2B5EF4-FFF2-40B4-BE49-F238E27FC236}">
                <a16:creationId xmlns:a16="http://schemas.microsoft.com/office/drawing/2014/main" id="{5C46243B-E6D9-9069-F0E2-797910D5CD34}"/>
              </a:ext>
            </a:extLst>
          </p:cNvPr>
          <p:cNvSpPr txBox="1"/>
          <p:nvPr/>
        </p:nvSpPr>
        <p:spPr>
          <a:xfrm>
            <a:off x="3295788" y="3784911"/>
            <a:ext cx="2531392" cy="1015663"/>
          </a:xfrm>
          <a:prstGeom prst="rect">
            <a:avLst/>
          </a:prstGeom>
          <a:noFill/>
        </p:spPr>
        <p:txBody>
          <a:bodyPr wrap="square" rtlCol="0">
            <a:spAutoFit/>
          </a:bodyPr>
          <a:lstStyle/>
          <a:p>
            <a:r>
              <a:rPr lang="en-US" sz="2000" b="1" dirty="0">
                <a:solidFill>
                  <a:schemeClr val="accent1"/>
                </a:solidFill>
              </a:rPr>
              <a:t>Sends to the reducer the action and payload</a:t>
            </a:r>
            <a:endParaRPr lang="en-US" sz="1600" b="1" dirty="0">
              <a:solidFill>
                <a:schemeClr val="accent1"/>
              </a:solidFill>
            </a:endParaRPr>
          </a:p>
        </p:txBody>
      </p:sp>
    </p:spTree>
    <p:extLst>
      <p:ext uri="{BB962C8B-B14F-4D97-AF65-F5344CB8AC3E}">
        <p14:creationId xmlns:p14="http://schemas.microsoft.com/office/powerpoint/2010/main" val="2937890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fade">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500"/>
                                        <p:tgtEl>
                                          <p:spTgt spid="4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fade">
                                      <p:cBhvr>
                                        <p:cTn id="32" dur="500"/>
                                        <p:tgtEl>
                                          <p:spTgt spid="4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fade">
                                      <p:cBhvr>
                                        <p:cTn id="37"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43" grpId="0"/>
      <p:bldP spid="44" grpId="0"/>
      <p:bldP spid="39" grpId="0"/>
      <p:bldP spid="4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dux Essentials, Part 5: Async Logic and Data Fetching | Redux">
            <a:extLst>
              <a:ext uri="{FF2B5EF4-FFF2-40B4-BE49-F238E27FC236}">
                <a16:creationId xmlns:a16="http://schemas.microsoft.com/office/drawing/2014/main" id="{C95778CA-2936-DE50-C11B-1781DF6F27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1412" y="293613"/>
            <a:ext cx="7991911" cy="5993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6536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412E5-1FC1-C200-A75B-DD80652D5511}"/>
              </a:ext>
            </a:extLst>
          </p:cNvPr>
          <p:cNvSpPr>
            <a:spLocks noGrp="1"/>
          </p:cNvSpPr>
          <p:nvPr>
            <p:ph type="title"/>
          </p:nvPr>
        </p:nvSpPr>
        <p:spPr/>
        <p:txBody>
          <a:bodyPr/>
          <a:lstStyle/>
          <a:p>
            <a:r>
              <a:rPr lang="en-US" dirty="0" err="1"/>
              <a:t>createAsyncThunk</a:t>
            </a:r>
            <a:endParaRPr lang="en-US" dirty="0"/>
          </a:p>
        </p:txBody>
      </p:sp>
      <p:sp>
        <p:nvSpPr>
          <p:cNvPr id="3" name="Content Placeholder 2">
            <a:extLst>
              <a:ext uri="{FF2B5EF4-FFF2-40B4-BE49-F238E27FC236}">
                <a16:creationId xmlns:a16="http://schemas.microsoft.com/office/drawing/2014/main" id="{564E578E-E88E-B8EC-6DAD-B13493D1E32D}"/>
              </a:ext>
            </a:extLst>
          </p:cNvPr>
          <p:cNvSpPr>
            <a:spLocks noGrp="1"/>
          </p:cNvSpPr>
          <p:nvPr>
            <p:ph idx="1"/>
          </p:nvPr>
        </p:nvSpPr>
        <p:spPr/>
        <p:txBody>
          <a:bodyPr>
            <a:normAutofit fontScale="85000" lnSpcReduction="20000"/>
          </a:bodyPr>
          <a:lstStyle/>
          <a:p>
            <a:pPr marL="0" indent="0">
              <a:buNone/>
            </a:pPr>
            <a:r>
              <a:rPr lang="en-US" sz="4000" dirty="0"/>
              <a:t>A function that accepts a Redux action type string and a callback function that should return a promise.</a:t>
            </a:r>
          </a:p>
          <a:p>
            <a:pPr marL="0" indent="0">
              <a:buNone/>
            </a:pPr>
            <a:endParaRPr lang="en-US" sz="4000" dirty="0"/>
          </a:p>
          <a:p>
            <a:pPr marL="0" indent="0">
              <a:buNone/>
            </a:pPr>
            <a:r>
              <a:rPr lang="en-US" sz="4000" b="1" dirty="0"/>
              <a:t>Parameters</a:t>
            </a:r>
          </a:p>
          <a:p>
            <a:pPr marL="0" indent="0">
              <a:buNone/>
            </a:pPr>
            <a:r>
              <a:rPr lang="en-US" sz="4000" dirty="0" err="1"/>
              <a:t>createAsyncThunk</a:t>
            </a:r>
            <a:r>
              <a:rPr lang="en-US" sz="4000" dirty="0"/>
              <a:t> accepts three parameters</a:t>
            </a:r>
          </a:p>
          <a:p>
            <a:pPr marL="742950" indent="-742950">
              <a:buFont typeface="+mj-lt"/>
              <a:buAutoNum type="arabicPeriod"/>
            </a:pPr>
            <a:r>
              <a:rPr lang="en-US" sz="4000" dirty="0"/>
              <a:t>a string action type value, </a:t>
            </a:r>
          </a:p>
          <a:p>
            <a:pPr marL="742950" indent="-742950">
              <a:buFont typeface="+mj-lt"/>
              <a:buAutoNum type="arabicPeriod"/>
            </a:pPr>
            <a:r>
              <a:rPr lang="en-US" sz="4000" dirty="0"/>
              <a:t>a </a:t>
            </a:r>
            <a:r>
              <a:rPr lang="en-US" sz="4000" dirty="0" err="1"/>
              <a:t>payloadCreator</a:t>
            </a:r>
            <a:r>
              <a:rPr lang="en-US" sz="4000" dirty="0"/>
              <a:t> callback, </a:t>
            </a:r>
          </a:p>
          <a:p>
            <a:pPr marL="742950" indent="-742950">
              <a:buFont typeface="+mj-lt"/>
              <a:buAutoNum type="arabicPeriod"/>
            </a:pPr>
            <a:r>
              <a:rPr lang="en-US" sz="4000" dirty="0">
                <a:solidFill>
                  <a:schemeClr val="tx1">
                    <a:lumMod val="65000"/>
                    <a:lumOff val="35000"/>
                  </a:schemeClr>
                </a:solidFill>
              </a:rPr>
              <a:t>and an options object.</a:t>
            </a:r>
          </a:p>
          <a:p>
            <a:pPr marL="0" indent="0">
              <a:buNone/>
            </a:pPr>
            <a:endParaRPr lang="en-US" sz="4000" dirty="0"/>
          </a:p>
        </p:txBody>
      </p:sp>
    </p:spTree>
    <p:extLst>
      <p:ext uri="{BB962C8B-B14F-4D97-AF65-F5344CB8AC3E}">
        <p14:creationId xmlns:p14="http://schemas.microsoft.com/office/powerpoint/2010/main" val="1422193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412E5-1FC1-C200-A75B-DD80652D5511}"/>
              </a:ext>
            </a:extLst>
          </p:cNvPr>
          <p:cNvSpPr>
            <a:spLocks noGrp="1"/>
          </p:cNvSpPr>
          <p:nvPr>
            <p:ph type="title"/>
          </p:nvPr>
        </p:nvSpPr>
        <p:spPr/>
        <p:txBody>
          <a:bodyPr/>
          <a:lstStyle/>
          <a:p>
            <a:r>
              <a:rPr lang="en-US" dirty="0" err="1"/>
              <a:t>createAsyncThunk</a:t>
            </a:r>
            <a:r>
              <a:rPr lang="en-US" dirty="0"/>
              <a:t> Parameters</a:t>
            </a:r>
          </a:p>
        </p:txBody>
      </p:sp>
      <p:sp>
        <p:nvSpPr>
          <p:cNvPr id="3" name="Content Placeholder 2">
            <a:extLst>
              <a:ext uri="{FF2B5EF4-FFF2-40B4-BE49-F238E27FC236}">
                <a16:creationId xmlns:a16="http://schemas.microsoft.com/office/drawing/2014/main" id="{564E578E-E88E-B8EC-6DAD-B13493D1E32D}"/>
              </a:ext>
            </a:extLst>
          </p:cNvPr>
          <p:cNvSpPr>
            <a:spLocks noGrp="1"/>
          </p:cNvSpPr>
          <p:nvPr>
            <p:ph idx="1"/>
          </p:nvPr>
        </p:nvSpPr>
        <p:spPr/>
        <p:txBody>
          <a:bodyPr>
            <a:normAutofit fontScale="70000" lnSpcReduction="20000"/>
          </a:bodyPr>
          <a:lstStyle/>
          <a:p>
            <a:pPr marL="0" indent="0">
              <a:buNone/>
            </a:pPr>
            <a:r>
              <a:rPr lang="en-US" sz="4000" b="1" dirty="0"/>
              <a:t>type</a:t>
            </a:r>
          </a:p>
          <a:p>
            <a:pPr marL="0" indent="0">
              <a:buNone/>
            </a:pPr>
            <a:r>
              <a:rPr lang="en-US" sz="4000" dirty="0"/>
              <a:t>A string that will be used to generate additional Redux action type constants, representing the lifecycle of an async request:</a:t>
            </a:r>
          </a:p>
          <a:p>
            <a:pPr marL="0" indent="0">
              <a:buNone/>
            </a:pPr>
            <a:r>
              <a:rPr lang="en-US" sz="4000" dirty="0"/>
              <a:t>For example, a type argument of 'users/</a:t>
            </a:r>
            <a:r>
              <a:rPr lang="en-US" sz="4000" dirty="0" err="1"/>
              <a:t>requestStatus</a:t>
            </a:r>
            <a:r>
              <a:rPr lang="en-US" sz="4000" dirty="0"/>
              <a:t>' will generate these action types:</a:t>
            </a:r>
          </a:p>
          <a:p>
            <a:pPr marL="457200" lvl="1" indent="0">
              <a:buNone/>
            </a:pPr>
            <a:r>
              <a:rPr lang="en-US" sz="3600" dirty="0"/>
              <a:t>pending: 'users/</a:t>
            </a:r>
            <a:r>
              <a:rPr lang="en-US" sz="3600" dirty="0" err="1"/>
              <a:t>requestStatus</a:t>
            </a:r>
            <a:r>
              <a:rPr lang="en-US" sz="3600" dirty="0"/>
              <a:t>/pending'</a:t>
            </a:r>
          </a:p>
          <a:p>
            <a:pPr marL="457200" lvl="1" indent="0">
              <a:buNone/>
            </a:pPr>
            <a:r>
              <a:rPr lang="en-US" sz="3600" dirty="0"/>
              <a:t>fulfilled: 'users/</a:t>
            </a:r>
            <a:r>
              <a:rPr lang="en-US" sz="3600" dirty="0" err="1"/>
              <a:t>requestStatus</a:t>
            </a:r>
            <a:r>
              <a:rPr lang="en-US" sz="3600" dirty="0"/>
              <a:t>/fulfilled'</a:t>
            </a:r>
          </a:p>
          <a:p>
            <a:pPr marL="457200" lvl="1" indent="0">
              <a:buNone/>
            </a:pPr>
            <a:r>
              <a:rPr lang="en-US" sz="3600" dirty="0"/>
              <a:t>rejected: 'users/</a:t>
            </a:r>
            <a:r>
              <a:rPr lang="en-US" sz="3600" dirty="0" err="1"/>
              <a:t>requestStatus</a:t>
            </a:r>
            <a:r>
              <a:rPr lang="en-US" sz="3600" dirty="0"/>
              <a:t>/rejected'</a:t>
            </a:r>
          </a:p>
          <a:p>
            <a:pPr marL="0" indent="0">
              <a:buNone/>
            </a:pPr>
            <a:r>
              <a:rPr lang="en-US" sz="4000" b="1" dirty="0" err="1"/>
              <a:t>payloadCreator</a:t>
            </a:r>
            <a:endParaRPr lang="en-US" sz="4000" b="1" dirty="0"/>
          </a:p>
          <a:p>
            <a:pPr marL="0" indent="0">
              <a:buNone/>
            </a:pPr>
            <a:r>
              <a:rPr lang="en-US" sz="4000" dirty="0"/>
              <a:t>A callback function that should return a promise containing the result of some asynchronous logic.</a:t>
            </a:r>
          </a:p>
          <a:p>
            <a:pPr marL="0" indent="0">
              <a:buNone/>
            </a:pPr>
            <a:endParaRPr lang="en-US" sz="4000" dirty="0"/>
          </a:p>
        </p:txBody>
      </p:sp>
    </p:spTree>
    <p:extLst>
      <p:ext uri="{BB962C8B-B14F-4D97-AF65-F5344CB8AC3E}">
        <p14:creationId xmlns:p14="http://schemas.microsoft.com/office/powerpoint/2010/main" val="2615121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500"/>
                                        <p:tgtEl>
                                          <p:spTgt spid="3">
                                            <p:txEl>
                                              <p:pRg st="4" end="4"/>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Effect transition="in" filter="fade">
                                      <p:cBhvr>
                                        <p:cTn id="4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61C3B-3699-0DCD-8126-2346295C03D4}"/>
              </a:ext>
            </a:extLst>
          </p:cNvPr>
          <p:cNvSpPr>
            <a:spLocks noGrp="1"/>
          </p:cNvSpPr>
          <p:nvPr>
            <p:ph type="title"/>
          </p:nvPr>
        </p:nvSpPr>
        <p:spPr/>
        <p:txBody>
          <a:bodyPr/>
          <a:lstStyle/>
          <a:p>
            <a:r>
              <a:rPr lang="en-US" dirty="0"/>
              <a:t>Example of a </a:t>
            </a:r>
            <a:r>
              <a:rPr lang="en-US" dirty="0" err="1"/>
              <a:t>thunk</a:t>
            </a:r>
            <a:endParaRPr lang="en-US" dirty="0"/>
          </a:p>
        </p:txBody>
      </p:sp>
      <p:sp>
        <p:nvSpPr>
          <p:cNvPr id="5" name="TextBox 4">
            <a:extLst>
              <a:ext uri="{FF2B5EF4-FFF2-40B4-BE49-F238E27FC236}">
                <a16:creationId xmlns:a16="http://schemas.microsoft.com/office/drawing/2014/main" id="{8F35CDCD-005A-965E-DCFC-B505FFD90FCC}"/>
              </a:ext>
            </a:extLst>
          </p:cNvPr>
          <p:cNvSpPr txBox="1"/>
          <p:nvPr/>
        </p:nvSpPr>
        <p:spPr>
          <a:xfrm>
            <a:off x="2181032" y="1958320"/>
            <a:ext cx="8605156" cy="3447098"/>
          </a:xfrm>
          <a:prstGeom prst="rect">
            <a:avLst/>
          </a:prstGeom>
          <a:solidFill>
            <a:schemeClr val="tx1">
              <a:lumMod val="75000"/>
              <a:lumOff val="25000"/>
            </a:schemeClr>
          </a:solidFill>
        </p:spPr>
        <p:txBody>
          <a:bodyPr wrap="square">
            <a:spAutoFit/>
          </a:bodyPr>
          <a:lstStyle/>
          <a:p>
            <a:pPr marL="457200" marR="0">
              <a:spcBef>
                <a:spcPts val="0"/>
              </a:spcBef>
              <a:spcAft>
                <a:spcPts val="0"/>
              </a:spcAft>
            </a:pPr>
            <a:r>
              <a:rPr lang="en-US" dirty="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//Create the </a:t>
            </a:r>
            <a:r>
              <a:rPr lang="en-US" dirty="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thunk</a:t>
            </a:r>
            <a:r>
              <a:rPr lang="en-US" dirty="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(type and </a:t>
            </a:r>
            <a:r>
              <a:rPr lang="en-US" dirty="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payloadCreator</a:t>
            </a:r>
            <a:r>
              <a:rPr lang="en-US" dirty="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a:t>
            </a:r>
          </a:p>
          <a:p>
            <a:pPr marL="457200" marR="0">
              <a:spcBef>
                <a:spcPts val="0"/>
              </a:spcBef>
              <a:spcAft>
                <a:spcPts val="0"/>
              </a:spcAft>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dirty="0">
                <a:solidFill>
                  <a:srgbClr val="C586C0"/>
                </a:solidFill>
                <a:effectLst/>
                <a:latin typeface="Consolas" panose="020B0609020204030204" pitchFamily="49" charset="0"/>
                <a:ea typeface="Times New Roman" panose="02020603050405020304" pitchFamily="18" charset="0"/>
                <a:cs typeface="Times New Roman" panose="02020603050405020304" pitchFamily="18" charset="0"/>
              </a:rPr>
              <a:t>export</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a:solidFill>
                  <a:srgbClr val="569CD6"/>
                </a:solidFill>
                <a:effectLst/>
                <a:latin typeface="Consolas" panose="020B0609020204030204" pitchFamily="49" charset="0"/>
                <a:ea typeface="Times New Roman" panose="02020603050405020304" pitchFamily="18" charset="0"/>
                <a:cs typeface="Times New Roman" panose="02020603050405020304" pitchFamily="18" charset="0"/>
              </a:rPr>
              <a:t>const</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err="1">
                <a:solidFill>
                  <a:srgbClr val="4FC1FF"/>
                </a:solidFill>
                <a:effectLst/>
                <a:latin typeface="Consolas" panose="020B0609020204030204" pitchFamily="49" charset="0"/>
                <a:ea typeface="Times New Roman" panose="02020603050405020304" pitchFamily="18" charset="0"/>
                <a:cs typeface="Times New Roman" panose="02020603050405020304" pitchFamily="18" charset="0"/>
              </a:rPr>
              <a:t>registerUser</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err="1">
                <a:solidFill>
                  <a:srgbClr val="DCDCAA"/>
                </a:solidFill>
                <a:effectLst/>
                <a:latin typeface="Consolas" panose="020B0609020204030204" pitchFamily="49" charset="0"/>
                <a:ea typeface="Times New Roman" panose="02020603050405020304" pitchFamily="18" charset="0"/>
                <a:cs typeface="Times New Roman" panose="02020603050405020304" pitchFamily="18" charset="0"/>
              </a:rPr>
              <a:t>createAsyncThunk</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dirty="0">
                <a:solidFill>
                  <a:srgbClr val="CE9178"/>
                </a:solidFill>
                <a:effectLst/>
                <a:latin typeface="Consolas" panose="020B0609020204030204" pitchFamily="49" charset="0"/>
                <a:ea typeface="Times New Roman" panose="02020603050405020304" pitchFamily="18" charset="0"/>
                <a:cs typeface="Times New Roman" panose="02020603050405020304" pitchFamily="18" charset="0"/>
              </a:rPr>
              <a:t>"users/</a:t>
            </a:r>
            <a:r>
              <a:rPr lang="en-US" dirty="0" err="1">
                <a:solidFill>
                  <a:srgbClr val="CE9178"/>
                </a:solidFill>
                <a:effectLst/>
                <a:latin typeface="Consolas" panose="020B0609020204030204" pitchFamily="49" charset="0"/>
                <a:ea typeface="Times New Roman" panose="02020603050405020304" pitchFamily="18" charset="0"/>
                <a:cs typeface="Times New Roman" panose="02020603050405020304" pitchFamily="18" charset="0"/>
              </a:rPr>
              <a:t>registerUser</a:t>
            </a:r>
            <a:r>
              <a:rPr lang="en-US" dirty="0">
                <a:solidFill>
                  <a:srgbClr val="CE9178"/>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a:solidFill>
                  <a:srgbClr val="569CD6"/>
                </a:solidFill>
                <a:effectLst/>
                <a:latin typeface="Consolas" panose="020B0609020204030204" pitchFamily="49" charset="0"/>
                <a:ea typeface="Times New Roman" panose="02020603050405020304" pitchFamily="18" charset="0"/>
                <a:cs typeface="Times New Roman" panose="02020603050405020304" pitchFamily="18" charset="0"/>
              </a:rPr>
              <a:t>async</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a:solidFill>
                  <a:srgbClr val="569CD6"/>
                </a:solidFill>
                <a:effectLst/>
                <a:latin typeface="Consolas" panose="020B0609020204030204" pitchFamily="49" charset="0"/>
                <a:ea typeface="Times New Roman" panose="02020603050405020304" pitchFamily="18" charset="0"/>
                <a:cs typeface="Times New Roman" panose="02020603050405020304" pitchFamily="18" charset="0"/>
              </a:rPr>
              <a:t>=&gt;</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a:solidFill>
                  <a:srgbClr val="C586C0"/>
                </a:solidFill>
                <a:effectLst/>
                <a:latin typeface="Consolas" panose="020B0609020204030204" pitchFamily="49" charset="0"/>
                <a:ea typeface="Times New Roman" panose="02020603050405020304" pitchFamily="18" charset="0"/>
                <a:cs typeface="Times New Roman" panose="02020603050405020304" pitchFamily="18" charset="0"/>
              </a:rPr>
              <a:t>try</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a:solidFill>
                  <a:srgbClr val="C586C0"/>
                </a:solidFill>
                <a:effectLst/>
                <a:latin typeface="Consolas" panose="020B0609020204030204" pitchFamily="49" charset="0"/>
                <a:ea typeface="Times New Roman" panose="02020603050405020304" pitchFamily="18" charset="0"/>
                <a:cs typeface="Times New Roman" panose="02020603050405020304" pitchFamily="18" charset="0"/>
              </a:rPr>
              <a:t>catch</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error</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dirty="0">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console</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dirty="0">
                <a:solidFill>
                  <a:srgbClr val="DCDCAA"/>
                </a:solidFill>
                <a:effectLst/>
                <a:latin typeface="Consolas" panose="020B0609020204030204" pitchFamily="49" charset="0"/>
                <a:ea typeface="Times New Roman" panose="02020603050405020304" pitchFamily="18" charset="0"/>
                <a:cs typeface="Times New Roman" panose="02020603050405020304" pitchFamily="18" charset="0"/>
              </a:rPr>
              <a:t>log</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dirty="0">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error</a:t>
            </a: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spcBef>
                <a:spcPts val="0"/>
              </a:spcBef>
              <a:spcAft>
                <a:spcPts val="0"/>
              </a:spcAft>
            </a:pPr>
            <a:r>
              <a:rPr lang="en-US" dirty="0">
                <a:solidFill>
                  <a:srgbClr val="CCCCCC"/>
                </a:solidFill>
                <a:effectLst/>
                <a:latin typeface="Consolas" panose="020B0609020204030204" pitchFamily="49" charset="0"/>
                <a:ea typeface="Times New Roman" panose="02020603050405020304" pitchFamily="18"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05184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725F8F-12BE-20E8-D606-CC8911F1EC0C}"/>
              </a:ext>
            </a:extLst>
          </p:cNvPr>
          <p:cNvSpPr>
            <a:spLocks noGrp="1"/>
          </p:cNvSpPr>
          <p:nvPr>
            <p:ph idx="1"/>
          </p:nvPr>
        </p:nvSpPr>
        <p:spPr/>
        <p:txBody>
          <a:bodyPr>
            <a:normAutofit fontScale="62500" lnSpcReduction="20000"/>
          </a:bodyPr>
          <a:lstStyle/>
          <a:p>
            <a:pPr marL="0" indent="0">
              <a:buNone/>
            </a:pPr>
            <a:r>
              <a:rPr lang="en-US" b="0" dirty="0">
                <a:solidFill>
                  <a:srgbClr val="0000FF"/>
                </a:solidFill>
                <a:effectLst/>
                <a:highlight>
                  <a:srgbClr val="FFFFFF"/>
                </a:highlight>
                <a:latin typeface="Consolas" panose="020B0609020204030204" pitchFamily="49" charset="0"/>
              </a:rPr>
              <a:t>const</a:t>
            </a:r>
            <a:r>
              <a:rPr lang="en-US" b="0" dirty="0">
                <a:solidFill>
                  <a:srgbClr val="000000"/>
                </a:solidFill>
                <a:effectLst/>
                <a:highlight>
                  <a:srgbClr val="FFFFFF"/>
                </a:highlight>
                <a:latin typeface="Consolas" panose="020B0609020204030204" pitchFamily="49" charset="0"/>
              </a:rPr>
              <a:t> </a:t>
            </a:r>
            <a:r>
              <a:rPr lang="en-US" b="0" dirty="0" err="1">
                <a:solidFill>
                  <a:srgbClr val="0070C1"/>
                </a:solidFill>
                <a:effectLst/>
                <a:highlight>
                  <a:srgbClr val="FFFFFF"/>
                </a:highlight>
                <a:latin typeface="Consolas" panose="020B0609020204030204" pitchFamily="49" charset="0"/>
              </a:rPr>
              <a:t>postSlice</a:t>
            </a:r>
            <a:r>
              <a:rPr lang="en-US" b="0" dirty="0">
                <a:solidFill>
                  <a:srgbClr val="000000"/>
                </a:solidFill>
                <a:effectLst/>
                <a:highlight>
                  <a:srgbClr val="FFFFFF"/>
                </a:highlight>
                <a:latin typeface="Consolas" panose="020B0609020204030204" pitchFamily="49" charset="0"/>
              </a:rPr>
              <a:t> = </a:t>
            </a:r>
            <a:r>
              <a:rPr lang="en-US" b="0" dirty="0" err="1">
                <a:solidFill>
                  <a:srgbClr val="795E26"/>
                </a:solidFill>
                <a:effectLst/>
                <a:highlight>
                  <a:srgbClr val="FFFFFF"/>
                </a:highlight>
                <a:latin typeface="Consolas" panose="020B0609020204030204" pitchFamily="49" charset="0"/>
              </a:rPr>
              <a:t>createSlice</a:t>
            </a:r>
            <a:r>
              <a:rPr lang="en-US" b="0" dirty="0">
                <a:solidFill>
                  <a:srgbClr val="000000"/>
                </a:solidFill>
                <a:effectLst/>
                <a:highlight>
                  <a:srgbClr val="FFFFFF"/>
                </a:highlight>
                <a:latin typeface="Consolas" panose="020B0609020204030204" pitchFamily="49" charset="0"/>
              </a:rPr>
              <a:t>({</a:t>
            </a:r>
          </a:p>
          <a:p>
            <a:pPr marL="0" indent="0">
              <a:buNone/>
            </a:pPr>
            <a:r>
              <a:rPr lang="en-US" b="0" dirty="0">
                <a:solidFill>
                  <a:srgbClr val="000000"/>
                </a:solidFill>
                <a:effectLst/>
                <a:highlight>
                  <a:srgbClr val="FFFFFF"/>
                </a:highlight>
                <a:latin typeface="Consolas" panose="020B0609020204030204" pitchFamily="49" charset="0"/>
              </a:rPr>
              <a:t>  </a:t>
            </a:r>
            <a:r>
              <a:rPr lang="en-US" b="0" dirty="0">
                <a:solidFill>
                  <a:srgbClr val="001080"/>
                </a:solidFill>
                <a:effectLst/>
                <a:highlight>
                  <a:srgbClr val="FFFFFF"/>
                </a:highlight>
                <a:latin typeface="Consolas" panose="020B0609020204030204" pitchFamily="49" charset="0"/>
              </a:rPr>
              <a:t>name:</a:t>
            </a:r>
            <a:r>
              <a:rPr lang="en-US" b="0" dirty="0">
                <a:solidFill>
                  <a:srgbClr val="000000"/>
                </a:solidFill>
                <a:effectLst/>
                <a:highlight>
                  <a:srgbClr val="FFFFFF"/>
                </a:highlight>
                <a:latin typeface="Consolas" panose="020B0609020204030204" pitchFamily="49" charset="0"/>
              </a:rPr>
              <a:t> </a:t>
            </a:r>
            <a:r>
              <a:rPr lang="en-US" b="0" dirty="0">
                <a:solidFill>
                  <a:srgbClr val="A31515"/>
                </a:solidFill>
                <a:effectLst/>
                <a:highlight>
                  <a:srgbClr val="FFFFFF"/>
                </a:highlight>
                <a:latin typeface="Consolas" panose="020B0609020204030204" pitchFamily="49" charset="0"/>
              </a:rPr>
              <a:t>"post"</a:t>
            </a:r>
            <a:r>
              <a:rPr lang="en-US" b="0" dirty="0">
                <a:solidFill>
                  <a:srgbClr val="000000"/>
                </a:solidFill>
                <a:effectLst/>
                <a:highlight>
                  <a:srgbClr val="FFFFFF"/>
                </a:highlight>
                <a:latin typeface="Consolas" panose="020B0609020204030204" pitchFamily="49" charset="0"/>
              </a:rPr>
              <a:t>,</a:t>
            </a:r>
          </a:p>
          <a:p>
            <a:pPr marL="0" indent="0">
              <a:buNone/>
            </a:pPr>
            <a:r>
              <a:rPr lang="en-US" b="0" dirty="0">
                <a:solidFill>
                  <a:srgbClr val="000000"/>
                </a:solidFill>
                <a:effectLst/>
                <a:highlight>
                  <a:srgbClr val="FFFFFF"/>
                </a:highlight>
                <a:latin typeface="Consolas" panose="020B0609020204030204" pitchFamily="49" charset="0"/>
              </a:rPr>
              <a:t>  </a:t>
            </a:r>
            <a:r>
              <a:rPr lang="en-US" b="0" dirty="0" err="1">
                <a:solidFill>
                  <a:srgbClr val="001080"/>
                </a:solidFill>
                <a:effectLst/>
                <a:highlight>
                  <a:srgbClr val="FFFFFF"/>
                </a:highlight>
                <a:latin typeface="Consolas" panose="020B0609020204030204" pitchFamily="49" charset="0"/>
              </a:rPr>
              <a:t>initialState</a:t>
            </a:r>
            <a:r>
              <a:rPr lang="en-US" b="0" dirty="0">
                <a:solidFill>
                  <a:srgbClr val="000000"/>
                </a:solidFill>
                <a:effectLst/>
                <a:highlight>
                  <a:srgbClr val="FFFFFF"/>
                </a:highlight>
                <a:latin typeface="Consolas" panose="020B0609020204030204" pitchFamily="49" charset="0"/>
              </a:rPr>
              <a:t>,</a:t>
            </a:r>
          </a:p>
          <a:p>
            <a:pPr marL="0" indent="0">
              <a:buNone/>
            </a:pPr>
            <a:r>
              <a:rPr lang="en-US" b="0" dirty="0">
                <a:solidFill>
                  <a:srgbClr val="000000"/>
                </a:solidFill>
                <a:effectLst/>
                <a:highlight>
                  <a:srgbClr val="FFFFFF"/>
                </a:highlight>
                <a:latin typeface="Consolas" panose="020B0609020204030204" pitchFamily="49" charset="0"/>
              </a:rPr>
              <a:t>  </a:t>
            </a:r>
            <a:r>
              <a:rPr lang="en-US" b="0" dirty="0">
                <a:solidFill>
                  <a:srgbClr val="001080"/>
                </a:solidFill>
                <a:effectLst/>
                <a:highlight>
                  <a:srgbClr val="FFFFFF"/>
                </a:highlight>
                <a:latin typeface="Consolas" panose="020B0609020204030204" pitchFamily="49" charset="0"/>
              </a:rPr>
              <a:t>reducers:</a:t>
            </a:r>
            <a:r>
              <a:rPr lang="en-US" b="0" dirty="0">
                <a:solidFill>
                  <a:srgbClr val="000000"/>
                </a:solidFill>
                <a:effectLst/>
                <a:highlight>
                  <a:srgbClr val="FFFFFF"/>
                </a:highlight>
                <a:latin typeface="Consolas" panose="020B0609020204030204" pitchFamily="49" charset="0"/>
              </a:rPr>
              <a:t> {},</a:t>
            </a:r>
          </a:p>
          <a:p>
            <a:pPr marL="0" indent="0">
              <a:buNone/>
            </a:pPr>
            <a:r>
              <a:rPr lang="en-US" b="0" dirty="0">
                <a:solidFill>
                  <a:srgbClr val="000000"/>
                </a:solidFill>
                <a:effectLst/>
                <a:highlight>
                  <a:srgbClr val="FFFFFF"/>
                </a:highlight>
                <a:latin typeface="Consolas" panose="020B0609020204030204" pitchFamily="49" charset="0"/>
              </a:rPr>
              <a:t>  </a:t>
            </a:r>
            <a:r>
              <a:rPr lang="en-US" b="0" dirty="0" err="1">
                <a:solidFill>
                  <a:srgbClr val="795E26"/>
                </a:solidFill>
                <a:effectLst/>
                <a:highlight>
                  <a:srgbClr val="FFFFFF"/>
                </a:highlight>
                <a:latin typeface="Consolas" panose="020B0609020204030204" pitchFamily="49" charset="0"/>
              </a:rPr>
              <a:t>extraReducers</a:t>
            </a:r>
            <a:r>
              <a:rPr lang="en-US" b="0" dirty="0">
                <a:solidFill>
                  <a:srgbClr val="001080"/>
                </a:solidFill>
                <a:effectLst/>
                <a:highlight>
                  <a:srgbClr val="FFFFFF"/>
                </a:highlight>
                <a:latin typeface="Consolas" panose="020B0609020204030204" pitchFamily="49" charset="0"/>
              </a:rPr>
              <a:t>:</a:t>
            </a:r>
            <a:r>
              <a:rPr lang="en-US" b="0" dirty="0">
                <a:solidFill>
                  <a:srgbClr val="000000"/>
                </a:solidFill>
                <a:effectLst/>
                <a:highlight>
                  <a:srgbClr val="FFFFFF"/>
                </a:highlight>
                <a:latin typeface="Consolas" panose="020B0609020204030204" pitchFamily="49" charset="0"/>
              </a:rPr>
              <a:t> (</a:t>
            </a:r>
            <a:r>
              <a:rPr lang="en-US" b="0" dirty="0">
                <a:solidFill>
                  <a:srgbClr val="001080"/>
                </a:solidFill>
                <a:effectLst/>
                <a:highlight>
                  <a:srgbClr val="FFFFFF"/>
                </a:highlight>
                <a:latin typeface="Consolas" panose="020B0609020204030204" pitchFamily="49" charset="0"/>
              </a:rPr>
              <a:t>builder</a:t>
            </a:r>
            <a:r>
              <a:rPr lang="en-US" b="0" dirty="0">
                <a:solidFill>
                  <a:srgbClr val="000000"/>
                </a:solidFill>
                <a:effectLst/>
                <a:highlight>
                  <a:srgbClr val="FFFFFF"/>
                </a:highlight>
                <a:latin typeface="Consolas" panose="020B0609020204030204" pitchFamily="49" charset="0"/>
              </a:rPr>
              <a:t>) </a:t>
            </a:r>
            <a:r>
              <a:rPr lang="en-US" b="0" dirty="0">
                <a:solidFill>
                  <a:srgbClr val="0000FF"/>
                </a:solidFill>
                <a:effectLst/>
                <a:highlight>
                  <a:srgbClr val="FFFFFF"/>
                </a:highlight>
                <a:latin typeface="Consolas" panose="020B0609020204030204" pitchFamily="49" charset="0"/>
              </a:rPr>
              <a:t>=&gt;</a:t>
            </a:r>
            <a:r>
              <a:rPr lang="en-US" b="0" dirty="0">
                <a:solidFill>
                  <a:srgbClr val="000000"/>
                </a:solidFill>
                <a:effectLst/>
                <a:highlight>
                  <a:srgbClr val="FFFFFF"/>
                </a:highlight>
                <a:latin typeface="Consolas" panose="020B0609020204030204" pitchFamily="49" charset="0"/>
              </a:rPr>
              <a:t> {</a:t>
            </a:r>
          </a:p>
          <a:p>
            <a:pPr marL="0" indent="0">
              <a:buNone/>
            </a:pPr>
            <a:r>
              <a:rPr lang="en-US" b="0" dirty="0">
                <a:solidFill>
                  <a:srgbClr val="000000"/>
                </a:solidFill>
                <a:effectLst/>
                <a:highlight>
                  <a:srgbClr val="FFFFFF"/>
                </a:highlight>
                <a:latin typeface="Consolas" panose="020B0609020204030204" pitchFamily="49" charset="0"/>
              </a:rPr>
              <a:t>    </a:t>
            </a:r>
            <a:r>
              <a:rPr lang="en-US" b="0" dirty="0">
                <a:solidFill>
                  <a:srgbClr val="001080"/>
                </a:solidFill>
                <a:effectLst/>
                <a:highlight>
                  <a:srgbClr val="FFFFFF"/>
                </a:highlight>
                <a:latin typeface="Consolas" panose="020B0609020204030204" pitchFamily="49" charset="0"/>
              </a:rPr>
              <a:t>builder</a:t>
            </a:r>
            <a:endParaRPr lang="en-US" b="0" dirty="0">
              <a:solidFill>
                <a:srgbClr val="000000"/>
              </a:solidFill>
              <a:effectLst/>
              <a:highlight>
                <a:srgbClr val="FFFFFF"/>
              </a:highlight>
              <a:latin typeface="Consolas" panose="020B0609020204030204" pitchFamily="49" charset="0"/>
            </a:endParaRPr>
          </a:p>
          <a:p>
            <a:pPr marL="0" indent="0">
              <a:buNone/>
            </a:pPr>
            <a:r>
              <a:rPr lang="en-US" b="0" dirty="0">
                <a:solidFill>
                  <a:srgbClr val="000000"/>
                </a:solidFill>
                <a:effectLst/>
                <a:highlight>
                  <a:srgbClr val="FFFFFF"/>
                </a:highlight>
                <a:latin typeface="Consolas" panose="020B0609020204030204" pitchFamily="49" charset="0"/>
              </a:rPr>
              <a:t>      .</a:t>
            </a:r>
            <a:r>
              <a:rPr lang="en-US" b="0" dirty="0" err="1">
                <a:solidFill>
                  <a:srgbClr val="795E26"/>
                </a:solidFill>
                <a:effectLst/>
                <a:highlight>
                  <a:srgbClr val="FFFFFF"/>
                </a:highlight>
                <a:latin typeface="Consolas" panose="020B0609020204030204" pitchFamily="49" charset="0"/>
              </a:rPr>
              <a:t>addCase</a:t>
            </a:r>
            <a:r>
              <a:rPr lang="en-US" b="0" dirty="0">
                <a:solidFill>
                  <a:srgbClr val="000000"/>
                </a:solidFill>
                <a:effectLst/>
                <a:highlight>
                  <a:srgbClr val="FFFFFF"/>
                </a:highlight>
                <a:latin typeface="Consolas" panose="020B0609020204030204" pitchFamily="49" charset="0"/>
              </a:rPr>
              <a:t>(</a:t>
            </a:r>
            <a:r>
              <a:rPr lang="en-US" dirty="0" err="1">
                <a:solidFill>
                  <a:srgbClr val="4FC1FF"/>
                </a:solidFill>
                <a:effectLst/>
                <a:latin typeface="Consolas" panose="020B0609020204030204" pitchFamily="49" charset="0"/>
                <a:ea typeface="Times New Roman" panose="02020603050405020304" pitchFamily="18" charset="0"/>
                <a:cs typeface="Times New Roman" panose="02020603050405020304" pitchFamily="18" charset="0"/>
              </a:rPr>
              <a:t>registerUser</a:t>
            </a:r>
            <a:r>
              <a:rPr lang="en-US" b="0" dirty="0" err="1">
                <a:solidFill>
                  <a:srgbClr val="000000"/>
                </a:solidFill>
                <a:effectLst/>
                <a:highlight>
                  <a:srgbClr val="FFFFFF"/>
                </a:highlight>
                <a:latin typeface="Consolas" panose="020B0609020204030204" pitchFamily="49" charset="0"/>
              </a:rPr>
              <a:t>.</a:t>
            </a:r>
            <a:r>
              <a:rPr lang="en-US" b="0" dirty="0" err="1">
                <a:solidFill>
                  <a:srgbClr val="001080"/>
                </a:solidFill>
                <a:effectLst/>
                <a:highlight>
                  <a:srgbClr val="FFFFFF"/>
                </a:highlight>
                <a:latin typeface="Consolas" panose="020B0609020204030204" pitchFamily="49" charset="0"/>
              </a:rPr>
              <a:t>pending</a:t>
            </a:r>
            <a:r>
              <a:rPr lang="en-US" b="0" dirty="0">
                <a:solidFill>
                  <a:srgbClr val="000000"/>
                </a:solidFill>
                <a:effectLst/>
                <a:highlight>
                  <a:srgbClr val="FFFFFF"/>
                </a:highlight>
                <a:latin typeface="Consolas" panose="020B0609020204030204" pitchFamily="49" charset="0"/>
              </a:rPr>
              <a:t>, (</a:t>
            </a:r>
            <a:r>
              <a:rPr lang="en-US" b="0" dirty="0">
                <a:solidFill>
                  <a:srgbClr val="001080"/>
                </a:solidFill>
                <a:effectLst/>
                <a:highlight>
                  <a:srgbClr val="FFFFFF"/>
                </a:highlight>
                <a:latin typeface="Consolas" panose="020B0609020204030204" pitchFamily="49" charset="0"/>
              </a:rPr>
              <a:t>state</a:t>
            </a:r>
            <a:r>
              <a:rPr lang="en-US" b="0" dirty="0">
                <a:solidFill>
                  <a:srgbClr val="000000"/>
                </a:solidFill>
                <a:effectLst/>
                <a:highlight>
                  <a:srgbClr val="FFFFFF"/>
                </a:highlight>
                <a:latin typeface="Consolas" panose="020B0609020204030204" pitchFamily="49" charset="0"/>
              </a:rPr>
              <a:t>) </a:t>
            </a:r>
            <a:r>
              <a:rPr lang="en-US" b="0" dirty="0">
                <a:solidFill>
                  <a:srgbClr val="0000FF"/>
                </a:solidFill>
                <a:effectLst/>
                <a:highlight>
                  <a:srgbClr val="FFFFFF"/>
                </a:highlight>
                <a:latin typeface="Consolas" panose="020B0609020204030204" pitchFamily="49" charset="0"/>
              </a:rPr>
              <a:t>=&gt;</a:t>
            </a:r>
            <a:r>
              <a:rPr lang="en-US" b="0" dirty="0">
                <a:solidFill>
                  <a:srgbClr val="000000"/>
                </a:solidFill>
                <a:effectLst/>
                <a:highlight>
                  <a:srgbClr val="FFFFFF"/>
                </a:highlight>
                <a:latin typeface="Consolas" panose="020B0609020204030204" pitchFamily="49" charset="0"/>
              </a:rPr>
              <a:t> {</a:t>
            </a:r>
          </a:p>
          <a:p>
            <a:pPr marL="0" indent="0">
              <a:buNone/>
            </a:pPr>
            <a:r>
              <a:rPr lang="en-US" b="0" dirty="0">
                <a:solidFill>
                  <a:srgbClr val="000000"/>
                </a:solidFill>
                <a:effectLst/>
                <a:highlight>
                  <a:srgbClr val="FFFFFF"/>
                </a:highlight>
                <a:latin typeface="Consolas" panose="020B0609020204030204" pitchFamily="49" charset="0"/>
              </a:rPr>
              <a:t>      })</a:t>
            </a:r>
          </a:p>
          <a:p>
            <a:pPr marL="0" indent="0">
              <a:buNone/>
            </a:pPr>
            <a:r>
              <a:rPr lang="en-US" b="0" dirty="0">
                <a:solidFill>
                  <a:srgbClr val="000000"/>
                </a:solidFill>
                <a:effectLst/>
                <a:highlight>
                  <a:srgbClr val="FFFFFF"/>
                </a:highlight>
                <a:latin typeface="Consolas" panose="020B0609020204030204" pitchFamily="49" charset="0"/>
              </a:rPr>
              <a:t>      .</a:t>
            </a:r>
            <a:r>
              <a:rPr lang="en-US" b="0" dirty="0" err="1">
                <a:solidFill>
                  <a:srgbClr val="795E26"/>
                </a:solidFill>
                <a:effectLst/>
                <a:highlight>
                  <a:srgbClr val="FFFFFF"/>
                </a:highlight>
                <a:latin typeface="Consolas" panose="020B0609020204030204" pitchFamily="49" charset="0"/>
              </a:rPr>
              <a:t>addCase</a:t>
            </a:r>
            <a:r>
              <a:rPr lang="en-US" b="0" dirty="0">
                <a:solidFill>
                  <a:srgbClr val="000000"/>
                </a:solidFill>
                <a:effectLst/>
                <a:highlight>
                  <a:srgbClr val="FFFFFF"/>
                </a:highlight>
                <a:latin typeface="Consolas" panose="020B0609020204030204" pitchFamily="49" charset="0"/>
              </a:rPr>
              <a:t>(</a:t>
            </a:r>
            <a:r>
              <a:rPr lang="en-US" dirty="0" err="1">
                <a:solidFill>
                  <a:srgbClr val="4FC1FF"/>
                </a:solidFill>
                <a:effectLst/>
                <a:latin typeface="Consolas" panose="020B0609020204030204" pitchFamily="49" charset="0"/>
                <a:ea typeface="Times New Roman" panose="02020603050405020304" pitchFamily="18" charset="0"/>
                <a:cs typeface="Times New Roman" panose="02020603050405020304" pitchFamily="18" charset="0"/>
              </a:rPr>
              <a:t>registerUser</a:t>
            </a:r>
            <a:r>
              <a:rPr lang="en-US" b="0" dirty="0" err="1">
                <a:solidFill>
                  <a:srgbClr val="000000"/>
                </a:solidFill>
                <a:effectLst/>
                <a:highlight>
                  <a:srgbClr val="FFFFFF"/>
                </a:highlight>
                <a:latin typeface="Consolas" panose="020B0609020204030204" pitchFamily="49" charset="0"/>
              </a:rPr>
              <a:t>.</a:t>
            </a:r>
            <a:r>
              <a:rPr lang="en-US" b="0" dirty="0" err="1">
                <a:solidFill>
                  <a:srgbClr val="001080"/>
                </a:solidFill>
                <a:effectLst/>
                <a:highlight>
                  <a:srgbClr val="FFFFFF"/>
                </a:highlight>
                <a:latin typeface="Consolas" panose="020B0609020204030204" pitchFamily="49" charset="0"/>
              </a:rPr>
              <a:t>fulfilled</a:t>
            </a:r>
            <a:r>
              <a:rPr lang="en-US" b="0" dirty="0">
                <a:solidFill>
                  <a:srgbClr val="000000"/>
                </a:solidFill>
                <a:effectLst/>
                <a:highlight>
                  <a:srgbClr val="FFFFFF"/>
                </a:highlight>
                <a:latin typeface="Consolas" panose="020B0609020204030204" pitchFamily="49" charset="0"/>
              </a:rPr>
              <a:t>, (</a:t>
            </a:r>
            <a:r>
              <a:rPr lang="en-US" b="0" dirty="0">
                <a:solidFill>
                  <a:srgbClr val="001080"/>
                </a:solidFill>
                <a:effectLst/>
                <a:highlight>
                  <a:srgbClr val="FFFFFF"/>
                </a:highlight>
                <a:latin typeface="Consolas" panose="020B0609020204030204" pitchFamily="49" charset="0"/>
              </a:rPr>
              <a:t>state</a:t>
            </a:r>
            <a:r>
              <a:rPr lang="en-US" b="0" dirty="0">
                <a:solidFill>
                  <a:srgbClr val="000000"/>
                </a:solidFill>
                <a:effectLst/>
                <a:highlight>
                  <a:srgbClr val="FFFFFF"/>
                </a:highlight>
                <a:latin typeface="Consolas" panose="020B0609020204030204" pitchFamily="49" charset="0"/>
              </a:rPr>
              <a:t>, </a:t>
            </a:r>
            <a:r>
              <a:rPr lang="en-US" b="0" dirty="0">
                <a:solidFill>
                  <a:srgbClr val="001080"/>
                </a:solidFill>
                <a:effectLst/>
                <a:highlight>
                  <a:srgbClr val="FFFFFF"/>
                </a:highlight>
                <a:latin typeface="Consolas" panose="020B0609020204030204" pitchFamily="49" charset="0"/>
              </a:rPr>
              <a:t>action</a:t>
            </a:r>
            <a:r>
              <a:rPr lang="en-US" b="0" dirty="0">
                <a:solidFill>
                  <a:srgbClr val="000000"/>
                </a:solidFill>
                <a:effectLst/>
                <a:highlight>
                  <a:srgbClr val="FFFFFF"/>
                </a:highlight>
                <a:latin typeface="Consolas" panose="020B0609020204030204" pitchFamily="49" charset="0"/>
              </a:rPr>
              <a:t>) </a:t>
            </a:r>
            <a:r>
              <a:rPr lang="en-US" b="0" dirty="0">
                <a:solidFill>
                  <a:srgbClr val="0000FF"/>
                </a:solidFill>
                <a:effectLst/>
                <a:highlight>
                  <a:srgbClr val="FFFFFF"/>
                </a:highlight>
                <a:latin typeface="Consolas" panose="020B0609020204030204" pitchFamily="49" charset="0"/>
              </a:rPr>
              <a:t>=&gt;</a:t>
            </a:r>
            <a:r>
              <a:rPr lang="en-US" b="0" dirty="0">
                <a:solidFill>
                  <a:srgbClr val="000000"/>
                </a:solidFill>
                <a:effectLst/>
                <a:highlight>
                  <a:srgbClr val="FFFFFF"/>
                </a:highlight>
                <a:latin typeface="Consolas" panose="020B0609020204030204" pitchFamily="49" charset="0"/>
              </a:rPr>
              <a:t> {</a:t>
            </a:r>
          </a:p>
          <a:p>
            <a:pPr marL="0" indent="0">
              <a:buNone/>
            </a:pPr>
            <a:r>
              <a:rPr lang="en-US" b="0" dirty="0">
                <a:solidFill>
                  <a:srgbClr val="000000"/>
                </a:solidFill>
                <a:effectLst/>
                <a:highlight>
                  <a:srgbClr val="FFFFFF"/>
                </a:highlight>
                <a:latin typeface="Consolas" panose="020B0609020204030204" pitchFamily="49" charset="0"/>
              </a:rPr>
              <a:t>            })</a:t>
            </a:r>
          </a:p>
          <a:p>
            <a:pPr marL="0" indent="0">
              <a:buNone/>
            </a:pPr>
            <a:r>
              <a:rPr lang="en-US" b="0" dirty="0">
                <a:solidFill>
                  <a:srgbClr val="000000"/>
                </a:solidFill>
                <a:effectLst/>
                <a:highlight>
                  <a:srgbClr val="FFFFFF"/>
                </a:highlight>
                <a:latin typeface="Consolas" panose="020B0609020204030204" pitchFamily="49" charset="0"/>
              </a:rPr>
              <a:t>      .</a:t>
            </a:r>
            <a:r>
              <a:rPr lang="en-US" b="0" dirty="0" err="1">
                <a:solidFill>
                  <a:srgbClr val="795E26"/>
                </a:solidFill>
                <a:effectLst/>
                <a:highlight>
                  <a:srgbClr val="FFFFFF"/>
                </a:highlight>
                <a:latin typeface="Consolas" panose="020B0609020204030204" pitchFamily="49" charset="0"/>
              </a:rPr>
              <a:t>addCase</a:t>
            </a:r>
            <a:r>
              <a:rPr lang="en-US" b="0" dirty="0">
                <a:solidFill>
                  <a:srgbClr val="000000"/>
                </a:solidFill>
                <a:effectLst/>
                <a:highlight>
                  <a:srgbClr val="FFFFFF"/>
                </a:highlight>
                <a:latin typeface="Consolas" panose="020B0609020204030204" pitchFamily="49" charset="0"/>
              </a:rPr>
              <a:t>(</a:t>
            </a:r>
            <a:r>
              <a:rPr lang="en-US" dirty="0" err="1">
                <a:solidFill>
                  <a:srgbClr val="4FC1FF"/>
                </a:solidFill>
                <a:effectLst/>
                <a:latin typeface="Consolas" panose="020B0609020204030204" pitchFamily="49" charset="0"/>
                <a:ea typeface="Times New Roman" panose="02020603050405020304" pitchFamily="18" charset="0"/>
                <a:cs typeface="Times New Roman" panose="02020603050405020304" pitchFamily="18" charset="0"/>
              </a:rPr>
              <a:t>registerUser</a:t>
            </a:r>
            <a:r>
              <a:rPr lang="en-US" b="0" dirty="0" err="1">
                <a:solidFill>
                  <a:srgbClr val="000000"/>
                </a:solidFill>
                <a:effectLst/>
                <a:highlight>
                  <a:srgbClr val="FFFFFF"/>
                </a:highlight>
                <a:latin typeface="Consolas" panose="020B0609020204030204" pitchFamily="49" charset="0"/>
              </a:rPr>
              <a:t>.</a:t>
            </a:r>
            <a:r>
              <a:rPr lang="en-US" b="0" dirty="0" err="1">
                <a:solidFill>
                  <a:srgbClr val="001080"/>
                </a:solidFill>
                <a:effectLst/>
                <a:highlight>
                  <a:srgbClr val="FFFFFF"/>
                </a:highlight>
                <a:latin typeface="Consolas" panose="020B0609020204030204" pitchFamily="49" charset="0"/>
              </a:rPr>
              <a:t>rejected</a:t>
            </a:r>
            <a:r>
              <a:rPr lang="en-US" b="0" dirty="0">
                <a:solidFill>
                  <a:srgbClr val="000000"/>
                </a:solidFill>
                <a:effectLst/>
                <a:highlight>
                  <a:srgbClr val="FFFFFF"/>
                </a:highlight>
                <a:latin typeface="Consolas" panose="020B0609020204030204" pitchFamily="49" charset="0"/>
              </a:rPr>
              <a:t>, (</a:t>
            </a:r>
            <a:r>
              <a:rPr lang="en-US" b="0" dirty="0">
                <a:solidFill>
                  <a:srgbClr val="001080"/>
                </a:solidFill>
                <a:effectLst/>
                <a:highlight>
                  <a:srgbClr val="FFFFFF"/>
                </a:highlight>
                <a:latin typeface="Consolas" panose="020B0609020204030204" pitchFamily="49" charset="0"/>
              </a:rPr>
              <a:t>state</a:t>
            </a:r>
            <a:r>
              <a:rPr lang="en-US" b="0" dirty="0">
                <a:solidFill>
                  <a:srgbClr val="000000"/>
                </a:solidFill>
                <a:effectLst/>
                <a:highlight>
                  <a:srgbClr val="FFFFFF"/>
                </a:highlight>
                <a:latin typeface="Consolas" panose="020B0609020204030204" pitchFamily="49" charset="0"/>
              </a:rPr>
              <a:t>, </a:t>
            </a:r>
            <a:r>
              <a:rPr lang="en-US" b="0" dirty="0">
                <a:solidFill>
                  <a:srgbClr val="001080"/>
                </a:solidFill>
                <a:effectLst/>
                <a:highlight>
                  <a:srgbClr val="FFFFFF"/>
                </a:highlight>
                <a:latin typeface="Consolas" panose="020B0609020204030204" pitchFamily="49" charset="0"/>
              </a:rPr>
              <a:t>action</a:t>
            </a:r>
            <a:r>
              <a:rPr lang="en-US" b="0" dirty="0">
                <a:solidFill>
                  <a:srgbClr val="000000"/>
                </a:solidFill>
                <a:effectLst/>
                <a:highlight>
                  <a:srgbClr val="FFFFFF"/>
                </a:highlight>
                <a:latin typeface="Consolas" panose="020B0609020204030204" pitchFamily="49" charset="0"/>
              </a:rPr>
              <a:t>) </a:t>
            </a:r>
            <a:r>
              <a:rPr lang="en-US" b="0" dirty="0">
                <a:solidFill>
                  <a:srgbClr val="0000FF"/>
                </a:solidFill>
                <a:effectLst/>
                <a:highlight>
                  <a:srgbClr val="FFFFFF"/>
                </a:highlight>
                <a:latin typeface="Consolas" panose="020B0609020204030204" pitchFamily="49" charset="0"/>
              </a:rPr>
              <a:t>=&gt;</a:t>
            </a:r>
            <a:r>
              <a:rPr lang="en-US" b="0" dirty="0">
                <a:solidFill>
                  <a:srgbClr val="000000"/>
                </a:solidFill>
                <a:effectLst/>
                <a:highlight>
                  <a:srgbClr val="FFFFFF"/>
                </a:highlight>
                <a:latin typeface="Consolas" panose="020B0609020204030204" pitchFamily="49" charset="0"/>
              </a:rPr>
              <a:t> {</a:t>
            </a:r>
          </a:p>
          <a:p>
            <a:pPr marL="0" indent="0">
              <a:buNone/>
            </a:pPr>
            <a:r>
              <a:rPr lang="en-US" b="0" dirty="0">
                <a:solidFill>
                  <a:srgbClr val="000000"/>
                </a:solidFill>
                <a:effectLst/>
                <a:highlight>
                  <a:srgbClr val="FFFFFF"/>
                </a:highlight>
                <a:latin typeface="Consolas" panose="020B0609020204030204" pitchFamily="49" charset="0"/>
              </a:rPr>
              <a:t>              })</a:t>
            </a:r>
          </a:p>
          <a:p>
            <a:pPr marL="0" indent="0">
              <a:buNone/>
            </a:pPr>
            <a:r>
              <a:rPr lang="en-US" dirty="0">
                <a:solidFill>
                  <a:srgbClr val="000000"/>
                </a:solidFill>
                <a:highlight>
                  <a:srgbClr val="FFFFFF"/>
                </a:highlight>
                <a:latin typeface="Consolas" panose="020B0609020204030204" pitchFamily="49" charset="0"/>
              </a:rPr>
              <a:t>}</a:t>
            </a:r>
            <a:endParaRPr lang="en-US" b="0" dirty="0">
              <a:solidFill>
                <a:srgbClr val="000000"/>
              </a:solidFill>
              <a:effectLst/>
              <a:highlight>
                <a:srgbClr val="FFFFFF"/>
              </a:highlight>
              <a:latin typeface="Consolas" panose="020B0609020204030204" pitchFamily="49" charset="0"/>
            </a:endParaRPr>
          </a:p>
          <a:p>
            <a:pPr marL="0" indent="0">
              <a:buNone/>
            </a:pPr>
            <a:endParaRPr lang="en-US" dirty="0"/>
          </a:p>
        </p:txBody>
      </p:sp>
    </p:spTree>
    <p:extLst>
      <p:ext uri="{BB962C8B-B14F-4D97-AF65-F5344CB8AC3E}">
        <p14:creationId xmlns:p14="http://schemas.microsoft.com/office/powerpoint/2010/main" val="1454348877"/>
      </p:ext>
    </p:extLst>
  </p:cSld>
  <p:clrMapOvr>
    <a:masterClrMapping/>
  </p:clrMapOvr>
</p:sld>
</file>

<file path=ppt/theme/theme1.xml><?xml version="1.0" encoding="utf-8"?>
<a:theme xmlns:a="http://schemas.openxmlformats.org/drawingml/2006/main" name="Office Theme">
  <a:themeElements>
    <a:clrScheme name="UTAS">
      <a:dk1>
        <a:sysClr val="windowText" lastClr="000000"/>
      </a:dk1>
      <a:lt1>
        <a:sysClr val="window" lastClr="FFFFFF"/>
      </a:lt1>
      <a:dk2>
        <a:srgbClr val="7F7F7F"/>
      </a:dk2>
      <a:lt2>
        <a:srgbClr val="E7E6E6"/>
      </a:lt2>
      <a:accent1>
        <a:srgbClr val="2B328C"/>
      </a:accent1>
      <a:accent2>
        <a:srgbClr val="415CAD"/>
      </a:accent2>
      <a:accent3>
        <a:srgbClr val="E46825"/>
      </a:accent3>
      <a:accent4>
        <a:srgbClr val="F88D2A"/>
      </a:accent4>
      <a:accent5>
        <a:srgbClr val="F1B721"/>
      </a:accent5>
      <a:accent6>
        <a:srgbClr val="70479C"/>
      </a:accent6>
      <a:hlink>
        <a:srgbClr val="3C9FC0"/>
      </a:hlink>
      <a:folHlink>
        <a:srgbClr val="948D2A"/>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09F8CAE-C13C-4815-A1D0-566595E9CD65}" vid="{03CBBDF6-6F75-43ED-A8D7-715D70837B5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2nd Design Presentation</Template>
  <TotalTime>63</TotalTime>
  <Words>464</Words>
  <Application>Microsoft Office PowerPoint</Application>
  <PresentationFormat>Widescreen</PresentationFormat>
  <Paragraphs>71</Paragraphs>
  <Slides>10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Consolas</vt:lpstr>
      <vt:lpstr>DIN Next LT Arabic Light</vt:lpstr>
      <vt:lpstr>Trebuchet MS</vt:lpstr>
      <vt:lpstr>Wingdings</vt:lpstr>
      <vt:lpstr>Office Theme</vt:lpstr>
      <vt:lpstr>Lesson 5 – Building RESTful APIs with MERN Stack and Redux Toolkit </vt:lpstr>
      <vt:lpstr>Using Middleware to Enable Async Logic</vt:lpstr>
      <vt:lpstr>Redux Toolkit Thunk</vt:lpstr>
      <vt:lpstr>Redux Application Data Flow with asynchronous  logic</vt:lpstr>
      <vt:lpstr>PowerPoint Presentation</vt:lpstr>
      <vt:lpstr>createAsyncThunk</vt:lpstr>
      <vt:lpstr>createAsyncThunk Parameters</vt:lpstr>
      <vt:lpstr>Example of a thunk</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Lincy Grace Kanagaselvi</dc:creator>
  <cp:lastModifiedBy>Dr.Abdul Rahiman S. K.</cp:lastModifiedBy>
  <cp:revision>19</cp:revision>
  <dcterms:created xsi:type="dcterms:W3CDTF">2023-02-08T10:10:57Z</dcterms:created>
  <dcterms:modified xsi:type="dcterms:W3CDTF">2024-09-04T08:33:26Z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2024-01-12T14:17:24Z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dc2b733b-a224-4576-9839-d0ca720b0032</vt:lpwstr>
  </property>
  <property fmtid="{D5CDD505-2E9C-101B-9397-08002B2CF9AE}" pid="7" name="MSIP_Label_defa4170-0d19-0005-0004-bc88714345d2_ActionId">
    <vt:lpwstr>40edfe2b-2ec2-4a7c-a2a9-354ac32d5359</vt:lpwstr>
  </property>
  <property fmtid="{D5CDD505-2E9C-101B-9397-08002B2CF9AE}" pid="8" name="MSIP_Label_defa4170-0d19-0005-0004-bc88714345d2_ContentBits">
    <vt:lpwstr>0</vt:lpwstr>
  </property>
</Properties>
</file>

<file path=docProps/thumbnail.jpeg>
</file>